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24" r:id="rId4"/>
    <p:sldId id="289" r:id="rId5"/>
    <p:sldId id="325" r:id="rId6"/>
    <p:sldId id="307" r:id="rId7"/>
    <p:sldId id="308" r:id="rId8"/>
    <p:sldId id="311" r:id="rId9"/>
    <p:sldId id="337" r:id="rId10"/>
    <p:sldId id="313" r:id="rId11"/>
    <p:sldId id="330" r:id="rId12"/>
    <p:sldId id="331" r:id="rId13"/>
    <p:sldId id="327" r:id="rId14"/>
    <p:sldId id="328" r:id="rId15"/>
    <p:sldId id="292" r:id="rId16"/>
    <p:sldId id="306" r:id="rId17"/>
    <p:sldId id="319" r:id="rId18"/>
    <p:sldId id="320" r:id="rId19"/>
    <p:sldId id="332" r:id="rId20"/>
    <p:sldId id="333" r:id="rId21"/>
    <p:sldId id="335" r:id="rId22"/>
    <p:sldId id="291" r:id="rId23"/>
    <p:sldId id="293" r:id="rId24"/>
    <p:sldId id="294" r:id="rId25"/>
    <p:sldId id="295" r:id="rId26"/>
    <p:sldId id="296" r:id="rId27"/>
    <p:sldId id="297" r:id="rId28"/>
    <p:sldId id="336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14" r:id="rId37"/>
    <p:sldId id="316" r:id="rId38"/>
    <p:sldId id="315" r:id="rId39"/>
    <p:sldId id="317" r:id="rId40"/>
    <p:sldId id="31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99"/>
    <a:srgbClr val="909090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1"/>
    <p:restoredTop sz="88904"/>
  </p:normalViewPr>
  <p:slideViewPr>
    <p:cSldViewPr snapToGrid="0" snapToObjects="1">
      <p:cViewPr varScale="1">
        <p:scale>
          <a:sx n="93" d="100"/>
          <a:sy n="93" d="100"/>
        </p:scale>
        <p:origin x="224" y="552"/>
      </p:cViewPr>
      <p:guideLst>
        <p:guide orient="horz" pos="2160"/>
        <p:guide pos="1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55609-AB7B-B44D-BE3B-CDE181A1DFF9}" type="datetimeFigureOut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44A3C-92C2-F640-90A7-8213908AA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59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44A3C-92C2-F640-90A7-8213908AAB0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04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글자 더 크게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4A3C-92C2-F640-90A7-8213908AAB0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276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4A3C-92C2-F640-90A7-8213908AAB0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55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4A3C-92C2-F640-90A7-8213908AAB0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23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4A3C-92C2-F640-90A7-8213908AAB0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455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4A3C-92C2-F640-90A7-8213908AAB0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793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4A3C-92C2-F640-90A7-8213908AAB0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658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입력문장</a:t>
            </a:r>
            <a:r>
              <a:rPr kumimoji="1" lang="ko-KR" altLang="en-US" dirty="0"/>
              <a:t> 넣고 터미널로 </a:t>
            </a:r>
            <a:r>
              <a:rPr kumimoji="1" lang="ko-KR" altLang="en-US" dirty="0" err="1"/>
              <a:t>바로나오게끔</a:t>
            </a:r>
            <a:r>
              <a:rPr kumimoji="1" lang="ko-KR" altLang="en-US" dirty="0"/>
              <a:t>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4A3C-92C2-F640-90A7-8213908AAB0A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367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60" y="1402605"/>
            <a:ext cx="4309872" cy="40233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8460" y="648849"/>
            <a:ext cx="9144000" cy="1025078"/>
          </a:xfrm>
        </p:spPr>
        <p:txBody>
          <a:bodyPr anchor="ctr">
            <a:normAutofit/>
          </a:bodyPr>
          <a:lstStyle>
            <a:lvl1pPr algn="ctr">
              <a:defRPr sz="2000" b="1"/>
            </a:lvl1pPr>
          </a:lstStyle>
          <a:p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478460" y="3445378"/>
            <a:ext cx="9144000" cy="754336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마스터 부제목 스타일 편집</a:t>
            </a:r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>
          <a:xfrm>
            <a:off x="4678860" y="280951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fld id="{A8B1991D-7C91-7E47-A970-8CB7ECD4A1B9}" type="datetime1">
              <a:rPr kumimoji="1" lang="ko-KR" altLang="en-US" smtClean="0"/>
              <a:t>2019. 11. 28.</a:t>
            </a:fld>
            <a:endParaRPr kumimoji="1"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0" y="6388222"/>
            <a:ext cx="12191999" cy="365125"/>
          </a:xfrm>
        </p:spPr>
        <p:txBody>
          <a:bodyPr/>
          <a:lstStyle>
            <a:lvl1pPr algn="ctr">
              <a:defRPr/>
            </a:lvl1pPr>
          </a:lstStyle>
          <a:p>
            <a:fld id="{B570CAE1-0281-3449-AD12-B8259EA077B1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20" y="5629400"/>
            <a:ext cx="1749552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5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2D88C5-EC7F-1F4F-8875-9080CC94D1A7}" type="datetime1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3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210D46-4E43-334A-8A35-89A51F388C3A}" type="datetime1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4009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D3D49-5BDC-124F-9B75-2478413C4EDF}" type="datetime1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0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igital pattern artificial intelligence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" b="80164"/>
          <a:stretch/>
        </p:blipFill>
        <p:spPr bwMode="auto">
          <a:xfrm>
            <a:off x="0" y="0"/>
            <a:ext cx="12192000" cy="11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9"/>
          <p:cNvSpPr/>
          <p:nvPr userDrawn="1"/>
        </p:nvSpPr>
        <p:spPr>
          <a:xfrm>
            <a:off x="0" y="-1976"/>
            <a:ext cx="12192000" cy="11194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74" tIns="37787" rIns="75574" bIns="37787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977"/>
            <a:ext cx="12192000" cy="1117476"/>
          </a:xfrm>
        </p:spPr>
        <p:txBody>
          <a:bodyPr>
            <a:normAutofit/>
          </a:bodyPr>
          <a:lstStyle>
            <a:lvl1pPr algn="ctr">
              <a:defRPr sz="2600" b="1"/>
            </a:lvl1pPr>
          </a:lstStyle>
          <a:p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>
            <a:lvl1pPr marL="514350" indent="-514350">
              <a:buFont typeface="Arial" charset="0"/>
              <a:buChar char="•"/>
              <a:defRPr sz="2000" b="1"/>
            </a:lvl1pPr>
            <a:lvl2pPr marL="914400" indent="-457200">
              <a:buFont typeface="Arial" charset="0"/>
              <a:buChar char="•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24400" y="649979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B570CAE1-0281-3449-AD12-B8259EA077B1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8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igital pattern artificial intelligence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" b="80164"/>
          <a:stretch/>
        </p:blipFill>
        <p:spPr bwMode="auto">
          <a:xfrm>
            <a:off x="0" y="0"/>
            <a:ext cx="12192000" cy="11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9"/>
          <p:cNvSpPr/>
          <p:nvPr userDrawn="1"/>
        </p:nvSpPr>
        <p:spPr>
          <a:xfrm>
            <a:off x="0" y="-1976"/>
            <a:ext cx="12192000" cy="11194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74" tIns="37787" rIns="75574" bIns="37787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476"/>
          </a:xfrm>
        </p:spPr>
        <p:txBody>
          <a:bodyPr>
            <a:normAutofit/>
          </a:bodyPr>
          <a:lstStyle>
            <a:lvl1pPr algn="ctr">
              <a:defRPr sz="2600" b="1"/>
            </a:lvl1pPr>
          </a:lstStyle>
          <a:p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000" b="1"/>
            </a:lvl1pPr>
            <a:lvl2pPr marL="914400" indent="-457200">
              <a:buFont typeface="Arial" charset="0"/>
              <a:buChar char="•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24400" y="649979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B570CAE1-0281-3449-AD12-B8259EA077B1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199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8A1106-907C-464E-985D-E2C49F73F84D}" type="datetime1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56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B1B57-F8F2-5341-8368-E36FA4F3D4C6}" type="datetime1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22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F1F3F9-99F2-104E-9F5A-F38912C4F678}" type="datetime1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997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4B46FA-FB8B-A74A-BDD0-7A1CD39E0F46}" type="datetime1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8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F61D54-01F7-8C49-9079-249E78CE8251}" type="datetime1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62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27878F-4629-B04C-86B7-CA1B6C486FC3}" type="datetime1">
              <a:rPr kumimoji="1" lang="ko-KR" altLang="en-US" smtClean="0"/>
              <a:t>2019. 11. 28.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854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24400" y="63721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0CAE1-0281-3449-AD12-B8259EA077B1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10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320.png"/><Relationship Id="rId26" Type="http://schemas.openxmlformats.org/officeDocument/2006/relationships/image" Target="../media/image40.png"/><Relationship Id="rId3" Type="http://schemas.openxmlformats.org/officeDocument/2006/relationships/image" Target="../media/image27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17" Type="http://schemas.openxmlformats.org/officeDocument/2006/relationships/image" Target="../media/image310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image" Target="../media/image34.png"/><Relationship Id="rId16" Type="http://schemas.openxmlformats.org/officeDocument/2006/relationships/image" Target="../media/image300.png"/><Relationship Id="rId20" Type="http://schemas.openxmlformats.org/officeDocument/2006/relationships/image" Target="../media/image340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0.png"/><Relationship Id="rId15" Type="http://schemas.openxmlformats.org/officeDocument/2006/relationships/image" Target="../media/image290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0.png"/><Relationship Id="rId19" Type="http://schemas.openxmlformats.org/officeDocument/2006/relationships/image" Target="../media/image330.png"/><Relationship Id="rId31" Type="http://schemas.openxmlformats.org/officeDocument/2006/relationships/image" Target="../media/image45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280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8" Type="http://schemas.openxmlformats.org/officeDocument/2006/relationships/image" Target="../media/image51.png"/><Relationship Id="rId26" Type="http://schemas.openxmlformats.org/officeDocument/2006/relationships/image" Target="../media/image55.png"/><Relationship Id="rId3" Type="http://schemas.openxmlformats.org/officeDocument/2006/relationships/image" Target="../media/image180.png"/><Relationship Id="rId21" Type="http://schemas.openxmlformats.org/officeDocument/2006/relationships/image" Target="../media/image54.png"/><Relationship Id="rId34" Type="http://schemas.openxmlformats.org/officeDocument/2006/relationships/image" Target="../media/image59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50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2" Type="http://schemas.openxmlformats.org/officeDocument/2006/relationships/image" Target="../media/image2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0.png"/><Relationship Id="rId15" Type="http://schemas.openxmlformats.org/officeDocument/2006/relationships/image" Target="../media/image300.png"/><Relationship Id="rId23" Type="http://schemas.openxmlformats.org/officeDocument/2006/relationships/image" Target="../media/image38.png"/><Relationship Id="rId28" Type="http://schemas.openxmlformats.org/officeDocument/2006/relationships/image" Target="../media/image57.png"/><Relationship Id="rId10" Type="http://schemas.openxmlformats.org/officeDocument/2006/relationships/image" Target="../media/image250.png"/><Relationship Id="rId19" Type="http://schemas.openxmlformats.org/officeDocument/2006/relationships/image" Target="../media/image52.png"/><Relationship Id="rId31" Type="http://schemas.openxmlformats.org/officeDocument/2006/relationships/image" Target="../media/image46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290.png"/><Relationship Id="rId22" Type="http://schemas.openxmlformats.org/officeDocument/2006/relationships/image" Target="../media/image37.png"/><Relationship Id="rId27" Type="http://schemas.openxmlformats.org/officeDocument/2006/relationships/image" Target="../media/image56.png"/><Relationship Id="rId30" Type="http://schemas.openxmlformats.org/officeDocument/2006/relationships/image" Target="../media/image45.png"/><Relationship Id="rId35" Type="http://schemas.openxmlformats.org/officeDocument/2006/relationships/image" Target="../media/image60.png"/><Relationship Id="rId8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524000" y="634653"/>
            <a:ext cx="9144000" cy="1025078"/>
          </a:xfrm>
        </p:spPr>
        <p:txBody>
          <a:bodyPr>
            <a:normAutofit/>
          </a:bodyPr>
          <a:lstStyle/>
          <a:p>
            <a:r>
              <a:rPr kumimoji="1" lang="ko-KR" altLang="en-US" sz="3200" dirty="0" err="1"/>
              <a:t>딥러닝을</a:t>
            </a:r>
            <a:r>
              <a:rPr kumimoji="1" lang="ko-KR" altLang="en-US" sz="3200" dirty="0"/>
              <a:t> 이용한 문맥 의존 철자 오류 교정</a:t>
            </a:r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>
          <a:xfrm>
            <a:off x="1523999" y="3546109"/>
            <a:ext cx="9144000" cy="365125"/>
          </a:xfrm>
        </p:spPr>
        <p:txBody>
          <a:bodyPr anchor="ctr">
            <a:normAutofit/>
          </a:bodyPr>
          <a:lstStyle/>
          <a:p>
            <a:r>
              <a:rPr kumimoji="1" lang="ko-KR" altLang="en-US" b="0" dirty="0"/>
              <a:t>동아대학교 컴퓨터공학과</a:t>
            </a:r>
            <a:r>
              <a:rPr kumimoji="1" lang="en-US" altLang="ko-KR" b="0" dirty="0"/>
              <a:t>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>
          <a:xfrm>
            <a:off x="4724400" y="2822887"/>
            <a:ext cx="2743200" cy="365125"/>
          </a:xfrm>
        </p:spPr>
        <p:txBody>
          <a:bodyPr/>
          <a:lstStyle/>
          <a:p>
            <a:r>
              <a:rPr kumimoji="1" lang="en-US" altLang="ko-KR" dirty="0"/>
              <a:t>2019.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26</a:t>
            </a:r>
            <a:endParaRPr kumimoji="1"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63317" y="4456257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/>
              <a:t>최혜원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장대식</a:t>
            </a:r>
            <a:r>
              <a:rPr kumimoji="1" lang="en-US" altLang="ko-KR" sz="1600" dirty="0"/>
              <a:t>, </a:t>
            </a:r>
            <a:r>
              <a:rPr kumimoji="1" lang="ko-KR" altLang="en-US" sz="1600" dirty="0" err="1"/>
              <a:t>손동철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7157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기존 시스템들의 한계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다의어 교정에 취약</a:t>
            </a:r>
            <a:endParaRPr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1D6D656-D078-5044-85AA-AD703559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000" y="2284783"/>
            <a:ext cx="3340100" cy="42926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B55FB96-9E76-064D-822E-F174F2F59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50" y="2284783"/>
            <a:ext cx="2908300" cy="2806700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71F765A5-4D9C-FE40-B28C-98A036BA2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400" y="2284783"/>
            <a:ext cx="3162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29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01848-0167-A347-A166-E7ECE8D6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13BAE-3BFE-0A40-8373-615FEBF52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/>
          <a:p>
            <a:r>
              <a:rPr kumimoji="1" lang="ko-KR" altLang="en-US" dirty="0"/>
              <a:t>기존 시스템들과의 비교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085211-621B-8645-B4A5-663F1722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06DF8-7C8E-1640-AC8D-3478BB9D45F8}"/>
              </a:ext>
            </a:extLst>
          </p:cNvPr>
          <p:cNvSpPr txBox="1"/>
          <p:nvPr/>
        </p:nvSpPr>
        <p:spPr>
          <a:xfrm>
            <a:off x="1627543" y="1832057"/>
            <a:ext cx="89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/>
              <a:t>오류 문장</a:t>
            </a:r>
            <a:r>
              <a:rPr lang="en-US" altLang="ko-KR" sz="2400" i="0" dirty="0"/>
              <a:t>:</a:t>
            </a:r>
            <a:r>
              <a:rPr lang="ko-KR" altLang="en-US" sz="2400" i="0" dirty="0"/>
              <a:t> </a:t>
            </a:r>
            <a:r>
              <a:rPr lang="ko-KR" altLang="en-US" sz="2400" b="1" i="0" dirty="0" err="1">
                <a:solidFill>
                  <a:srgbClr val="FF0000"/>
                </a:solidFill>
              </a:rPr>
              <a:t>안경하세요</a:t>
            </a:r>
            <a:r>
              <a:rPr lang="ko-KR" altLang="en-US" sz="2400" b="1" i="0" dirty="0"/>
              <a:t> 만나서 </a:t>
            </a:r>
            <a:r>
              <a:rPr lang="ko-KR" altLang="en-US" sz="2400" b="1" i="0" dirty="0" err="1">
                <a:solidFill>
                  <a:srgbClr val="FF0000"/>
                </a:solidFill>
              </a:rPr>
              <a:t>방갑습니다</a:t>
            </a:r>
            <a:r>
              <a:rPr lang="en-US" altLang="ko-KR" sz="2400" b="1" i="0" dirty="0"/>
              <a:t>.</a:t>
            </a:r>
            <a:endParaRPr kumimoji="1" lang="ko-KR" altLang="en-US" sz="2400" b="1" i="0" dirty="0"/>
          </a:p>
        </p:txBody>
      </p:sp>
      <p:pic>
        <p:nvPicPr>
          <p:cNvPr id="6" name="그림 5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0BB5CFB-508E-5D4B-A55E-B95252679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7" y="2433484"/>
            <a:ext cx="2387600" cy="58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9118D-4777-834E-A1D8-FA7FAAD117B4}"/>
              </a:ext>
            </a:extLst>
          </p:cNvPr>
          <p:cNvSpPr txBox="1"/>
          <p:nvPr/>
        </p:nvSpPr>
        <p:spPr>
          <a:xfrm>
            <a:off x="2757513" y="2576398"/>
            <a:ext cx="63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kumimoji="1" lang="ko-KR" altLang="en-US" sz="2000" i="0" dirty="0">
                <a:solidFill>
                  <a:srgbClr val="FF0000"/>
                </a:solidFill>
              </a:rPr>
              <a:t>안 </a:t>
            </a:r>
            <a:r>
              <a:rPr kumimoji="1" lang="ko-KR" altLang="en-US" sz="2000" i="0" dirty="0" err="1">
                <a:solidFill>
                  <a:srgbClr val="FF0000"/>
                </a:solidFill>
              </a:rPr>
              <a:t>경하세요</a:t>
            </a:r>
            <a:r>
              <a:rPr kumimoji="1" lang="ko-KR" altLang="en-US" sz="2000" i="0" dirty="0">
                <a:solidFill>
                  <a:srgbClr val="FF0000"/>
                </a:solidFill>
              </a:rPr>
              <a:t> </a:t>
            </a:r>
            <a:r>
              <a:rPr kumimoji="1" lang="ko-KR" altLang="en-US" sz="2000" i="0" dirty="0"/>
              <a:t>만나서 반갑습니다</a:t>
            </a:r>
            <a:r>
              <a:rPr kumimoji="1" lang="en-US" altLang="ko-KR" sz="2000" i="0" dirty="0"/>
              <a:t>.</a:t>
            </a:r>
            <a:endParaRPr kumimoji="1" lang="ko-KR" altLang="en-US" sz="2000" i="0" dirty="0"/>
          </a:p>
        </p:txBody>
      </p:sp>
      <p:pic>
        <p:nvPicPr>
          <p:cNvPr id="8" name="그림 7" descr="음식이(가) 표시된 사진&#10;&#10;자동 생성된 설명">
            <a:extLst>
              <a:ext uri="{FF2B5EF4-FFF2-40B4-BE49-F238E27FC236}">
                <a16:creationId xmlns:a16="http://schemas.microsoft.com/office/drawing/2014/main" id="{52F90B66-FC90-9149-AF5E-B842F37A9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" y="3271190"/>
            <a:ext cx="2284834" cy="738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6C9FC-07FD-C142-B4FE-69D49C00D12B}"/>
              </a:ext>
            </a:extLst>
          </p:cNvPr>
          <p:cNvSpPr txBox="1"/>
          <p:nvPr/>
        </p:nvSpPr>
        <p:spPr>
          <a:xfrm>
            <a:off x="2757513" y="3440401"/>
            <a:ext cx="63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lang="ko-KR" altLang="en-US" sz="2000" i="0" dirty="0">
                <a:solidFill>
                  <a:srgbClr val="FF0000"/>
                </a:solidFill>
              </a:rPr>
              <a:t>안경 하세요 </a:t>
            </a:r>
            <a:r>
              <a:rPr lang="ko-KR" altLang="en-US" sz="2000" i="0" dirty="0"/>
              <a:t>만나서 반갑습니다</a:t>
            </a:r>
            <a:r>
              <a:rPr lang="en-US" altLang="ko-KR" sz="2000" i="0" dirty="0"/>
              <a:t>.</a:t>
            </a:r>
            <a:endParaRPr kumimoji="1" lang="ko-KR" altLang="en-US" sz="2000" i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00B030-14EF-3E4D-B17D-96C557ADE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7" y="4350655"/>
            <a:ext cx="2747340" cy="738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9CB622-E5BD-BF4C-969A-F435E337A5C8}"/>
              </a:ext>
            </a:extLst>
          </p:cNvPr>
          <p:cNvSpPr txBox="1"/>
          <p:nvPr/>
        </p:nvSpPr>
        <p:spPr>
          <a:xfrm>
            <a:off x="2757513" y="4523297"/>
            <a:ext cx="63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lang="ko-KR" altLang="en-US" sz="2000" i="0" dirty="0"/>
              <a:t> </a:t>
            </a:r>
            <a:r>
              <a:rPr lang="ko-KR" altLang="en-US" sz="2000" i="0" dirty="0" err="1">
                <a:solidFill>
                  <a:srgbClr val="FF0000"/>
                </a:solidFill>
              </a:rPr>
              <a:t>안경하세요</a:t>
            </a:r>
            <a:r>
              <a:rPr lang="ko-KR" altLang="en-US" sz="2000" i="0" dirty="0"/>
              <a:t> 만나서 반갑습니다</a:t>
            </a:r>
            <a:r>
              <a:rPr lang="en-US" altLang="ko-KR" sz="2000" dirty="0"/>
              <a:t>.</a:t>
            </a:r>
            <a:endParaRPr kumimoji="1" lang="ko-KR" altLang="en-US" sz="2000" i="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30AF9-95B6-A648-9CC9-E51DE1049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" y="5328129"/>
            <a:ext cx="2376264" cy="652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41D06-AD45-1D48-B486-A301634623BF}"/>
              </a:ext>
            </a:extLst>
          </p:cNvPr>
          <p:cNvSpPr txBox="1"/>
          <p:nvPr/>
        </p:nvSpPr>
        <p:spPr>
          <a:xfrm>
            <a:off x="2757513" y="549733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lang="ko-KR" altLang="en-US" sz="2000" i="0" dirty="0"/>
              <a:t> </a:t>
            </a:r>
            <a:r>
              <a:rPr lang="ko-KR" altLang="en-US" sz="2000" i="0" dirty="0">
                <a:solidFill>
                  <a:srgbClr val="0000FF"/>
                </a:solidFill>
              </a:rPr>
              <a:t>안녕하세요</a:t>
            </a:r>
            <a:r>
              <a:rPr lang="ko-KR" altLang="en-US" sz="2000" i="0" dirty="0"/>
              <a:t> 만나서 </a:t>
            </a:r>
            <a:r>
              <a:rPr lang="ko-KR" altLang="en-US" sz="2000" i="0" dirty="0">
                <a:solidFill>
                  <a:srgbClr val="0000FF"/>
                </a:solidFill>
              </a:rPr>
              <a:t>반갑습니다</a:t>
            </a:r>
            <a:r>
              <a:rPr lang="en-US" altLang="ko-KR" sz="2000" i="0" dirty="0"/>
              <a:t>.</a:t>
            </a:r>
            <a:endParaRPr kumimoji="1" lang="ko-KR" alt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287599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01848-0167-A347-A166-E7ECE8D6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13BAE-3BFE-0A40-8373-615FEBF52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/>
          <a:p>
            <a:r>
              <a:rPr kumimoji="1" lang="ko-KR" altLang="en-US" dirty="0"/>
              <a:t>기존 시스템들과의 비교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085211-621B-8645-B4A5-663F1722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06DF8-7C8E-1640-AC8D-3478BB9D45F8}"/>
              </a:ext>
            </a:extLst>
          </p:cNvPr>
          <p:cNvSpPr txBox="1"/>
          <p:nvPr/>
        </p:nvSpPr>
        <p:spPr>
          <a:xfrm>
            <a:off x="1627543" y="1832057"/>
            <a:ext cx="89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/>
              <a:t>오류 문장</a:t>
            </a:r>
            <a:r>
              <a:rPr lang="en-US" altLang="ko-KR" sz="2400" i="0" dirty="0"/>
              <a:t>:</a:t>
            </a:r>
            <a:r>
              <a:rPr lang="ko-KR" altLang="en-US" sz="2400" b="1" i="0" dirty="0"/>
              <a:t>카메라로 </a:t>
            </a:r>
            <a:r>
              <a:rPr lang="ko-KR" altLang="en-US" sz="2400" b="1" i="0" dirty="0">
                <a:solidFill>
                  <a:srgbClr val="FF0000"/>
                </a:solidFill>
              </a:rPr>
              <a:t>사잔</a:t>
            </a:r>
            <a:r>
              <a:rPr lang="ko-KR" altLang="en-US" sz="2400" b="1" i="0" dirty="0"/>
              <a:t> 찍으러 가자</a:t>
            </a:r>
            <a:endParaRPr kumimoji="1" lang="ko-KR" altLang="en-US" sz="2400" b="1" i="0" dirty="0"/>
          </a:p>
        </p:txBody>
      </p:sp>
      <p:pic>
        <p:nvPicPr>
          <p:cNvPr id="6" name="그림 5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0BB5CFB-508E-5D4B-A55E-B95252679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7" y="2433484"/>
            <a:ext cx="2387600" cy="58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9118D-4777-834E-A1D8-FA7FAAD117B4}"/>
              </a:ext>
            </a:extLst>
          </p:cNvPr>
          <p:cNvSpPr txBox="1"/>
          <p:nvPr/>
        </p:nvSpPr>
        <p:spPr>
          <a:xfrm>
            <a:off x="2757513" y="2576398"/>
            <a:ext cx="333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kumimoji="1" lang="ko-KR" altLang="en-US" sz="2000" dirty="0"/>
              <a:t>카메라로 </a:t>
            </a:r>
            <a:r>
              <a:rPr kumimoji="1" lang="ko-KR" altLang="en-US" sz="2000" dirty="0">
                <a:solidFill>
                  <a:srgbClr val="FF0000"/>
                </a:solidFill>
              </a:rPr>
              <a:t>사잔</a:t>
            </a:r>
            <a:r>
              <a:rPr kumimoji="1" lang="ko-KR" altLang="en-US" sz="2000" dirty="0"/>
              <a:t> 찍으러 가자</a:t>
            </a:r>
            <a:endParaRPr kumimoji="1" lang="ko-KR" altLang="en-US" sz="2000" i="0" dirty="0"/>
          </a:p>
        </p:txBody>
      </p:sp>
      <p:pic>
        <p:nvPicPr>
          <p:cNvPr id="8" name="그림 7" descr="음식이(가) 표시된 사진&#10;&#10;자동 생성된 설명">
            <a:extLst>
              <a:ext uri="{FF2B5EF4-FFF2-40B4-BE49-F238E27FC236}">
                <a16:creationId xmlns:a16="http://schemas.microsoft.com/office/drawing/2014/main" id="{52F90B66-FC90-9149-AF5E-B842F37A9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" y="3271190"/>
            <a:ext cx="2284834" cy="738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6C9FC-07FD-C142-B4FE-69D49C00D12B}"/>
              </a:ext>
            </a:extLst>
          </p:cNvPr>
          <p:cNvSpPr txBox="1"/>
          <p:nvPr/>
        </p:nvSpPr>
        <p:spPr>
          <a:xfrm>
            <a:off x="2757513" y="3440401"/>
            <a:ext cx="333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lang="ko-KR" altLang="en-US" sz="2000" i="0" dirty="0"/>
              <a:t>카메라로 </a:t>
            </a:r>
            <a:r>
              <a:rPr lang="ko-KR" altLang="en-US" sz="2000" i="0" dirty="0">
                <a:solidFill>
                  <a:srgbClr val="FF0000"/>
                </a:solidFill>
              </a:rPr>
              <a:t>사잔</a:t>
            </a:r>
            <a:r>
              <a:rPr lang="ko-KR" altLang="en-US" sz="2000" i="0" dirty="0"/>
              <a:t> 찍으러 가자</a:t>
            </a:r>
            <a:endParaRPr kumimoji="1" lang="ko-KR" altLang="en-US" sz="2000" i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00B030-14EF-3E4D-B17D-96C557ADE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7" y="4350655"/>
            <a:ext cx="2747340" cy="738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9CB622-E5BD-BF4C-969A-F435E337A5C8}"/>
              </a:ext>
            </a:extLst>
          </p:cNvPr>
          <p:cNvSpPr txBox="1"/>
          <p:nvPr/>
        </p:nvSpPr>
        <p:spPr>
          <a:xfrm>
            <a:off x="2757513" y="4523297"/>
            <a:ext cx="346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lang="ko-KR" altLang="en-US" sz="2000" i="0" dirty="0"/>
              <a:t> 카메라로 </a:t>
            </a:r>
            <a:r>
              <a:rPr lang="ko-KR" altLang="en-US" sz="2000" i="0" dirty="0">
                <a:solidFill>
                  <a:srgbClr val="0000FF"/>
                </a:solidFill>
              </a:rPr>
              <a:t>사진</a:t>
            </a:r>
            <a:r>
              <a:rPr lang="ko-KR" altLang="en-US" sz="2000" i="0" dirty="0"/>
              <a:t> 찍으러 가자</a:t>
            </a:r>
            <a:endParaRPr kumimoji="1" lang="ko-KR" altLang="en-US" sz="2000" i="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30AF9-95B6-A648-9CC9-E51DE1049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" y="5328129"/>
            <a:ext cx="2376264" cy="652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41D06-AD45-1D48-B486-A301634623BF}"/>
              </a:ext>
            </a:extLst>
          </p:cNvPr>
          <p:cNvSpPr txBox="1"/>
          <p:nvPr/>
        </p:nvSpPr>
        <p:spPr>
          <a:xfrm>
            <a:off x="2757513" y="5497334"/>
            <a:ext cx="346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lang="ko-KR" altLang="en-US" sz="2000" i="0" dirty="0"/>
              <a:t> 카메라로 </a:t>
            </a:r>
            <a:r>
              <a:rPr lang="ko-KR" altLang="en-US" sz="2000" i="0" dirty="0">
                <a:solidFill>
                  <a:srgbClr val="0000FF"/>
                </a:solidFill>
              </a:rPr>
              <a:t>사진</a:t>
            </a:r>
            <a:r>
              <a:rPr lang="ko-KR" altLang="en-US" sz="2000" i="0" dirty="0"/>
              <a:t> 찍으러 가자</a:t>
            </a:r>
            <a:endParaRPr kumimoji="1" lang="ko-KR" alt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21461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68EE-743E-E342-945F-2A8DC5C6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D129B-4E90-5C4B-98A9-A7A63E5F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B3EC57-6283-AA49-89E4-45014B45A1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255261"/>
            <a:ext cx="12192000" cy="2727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/>
              <a:t>오류 문장</a:t>
            </a:r>
            <a:r>
              <a:rPr lang="en-US" altLang="ko-KR" i="0" dirty="0"/>
              <a:t>:</a:t>
            </a:r>
            <a:r>
              <a:rPr lang="ko-KR" altLang="en-US" b="1" i="0" dirty="0"/>
              <a:t>바다를 건너려면 움직이지 않는 배를 </a:t>
            </a:r>
            <a:r>
              <a:rPr lang="ko-KR" altLang="en-US" b="1" i="0" dirty="0">
                <a:solidFill>
                  <a:srgbClr val="FF0000"/>
                </a:solidFill>
              </a:rPr>
              <a:t>사리</a:t>
            </a:r>
            <a:r>
              <a:rPr lang="ko-KR" altLang="en-US" b="1" i="0" dirty="0"/>
              <a:t> 시켜야 해</a:t>
            </a:r>
            <a:endParaRPr lang="en-US" altLang="ko-KR" b="1" i="0" dirty="0"/>
          </a:p>
          <a:p>
            <a:endParaRPr kumimoji="1" lang="en-US" altLang="ko-KR" sz="2400" dirty="0"/>
          </a:p>
          <a:p>
            <a:endParaRPr kumimoji="1" lang="en-US" altLang="ko-KR" sz="2400" b="1" i="0" dirty="0"/>
          </a:p>
          <a:p>
            <a:endParaRPr kumimoji="1" lang="en-US" altLang="ko-KR" sz="2400" dirty="0"/>
          </a:p>
          <a:p>
            <a:endParaRPr kumimoji="1" lang="en-US" altLang="ko-KR" sz="2400" b="1" i="0" dirty="0"/>
          </a:p>
          <a:p>
            <a:endParaRPr kumimoji="1" lang="ko-KR" altLang="en-US" sz="2400" b="1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E531A-FDB1-6F46-B9DD-DBCFDF337E93}"/>
              </a:ext>
            </a:extLst>
          </p:cNvPr>
          <p:cNvSpPr txBox="1"/>
          <p:nvPr/>
        </p:nvSpPr>
        <p:spPr>
          <a:xfrm>
            <a:off x="2645934" y="2174934"/>
            <a:ext cx="69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i="0" dirty="0"/>
              <a:t>후보 단어</a:t>
            </a:r>
            <a:r>
              <a:rPr lang="en-US" altLang="ko-KR" sz="3600" i="0" dirty="0"/>
              <a:t>:</a:t>
            </a:r>
            <a:r>
              <a:rPr lang="ko-KR" altLang="en-US" sz="3600" i="0" dirty="0"/>
              <a:t> </a:t>
            </a:r>
            <a:r>
              <a:rPr kumimoji="1" lang="ko-KR" altLang="en-US" sz="3600" i="0" dirty="0"/>
              <a:t>사리</a:t>
            </a:r>
            <a:r>
              <a:rPr kumimoji="1" lang="en-US" altLang="ko-KR" sz="3600" i="0" dirty="0"/>
              <a:t>,</a:t>
            </a:r>
            <a:r>
              <a:rPr kumimoji="1" lang="ko-KR" altLang="en-US" sz="3600" i="0" dirty="0"/>
              <a:t> 수리</a:t>
            </a:r>
            <a:r>
              <a:rPr kumimoji="1" lang="en-US" altLang="ko-KR" sz="3600" i="0" dirty="0"/>
              <a:t>,</a:t>
            </a:r>
            <a:r>
              <a:rPr kumimoji="1" lang="ko-KR" altLang="en-US" sz="3600" i="0" dirty="0"/>
              <a:t> 사래</a:t>
            </a:r>
            <a:r>
              <a:rPr kumimoji="1" lang="en-US" altLang="ko-KR" sz="3600" i="0" dirty="0"/>
              <a:t>,</a:t>
            </a:r>
            <a:r>
              <a:rPr kumimoji="1" lang="ko-KR" altLang="en-US" sz="3600" i="0" dirty="0"/>
              <a:t> 서리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E7483-A609-E842-99E3-44B4BB19DBB8}"/>
              </a:ext>
            </a:extLst>
          </p:cNvPr>
          <p:cNvSpPr txBox="1"/>
          <p:nvPr/>
        </p:nvSpPr>
        <p:spPr>
          <a:xfrm>
            <a:off x="515815" y="3717109"/>
            <a:ext cx="256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바다를 건너려면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729A7B9C-C4A5-0F4F-82FF-54BF6BF0DEB1}"/>
              </a:ext>
            </a:extLst>
          </p:cNvPr>
          <p:cNvSpPr/>
          <p:nvPr/>
        </p:nvSpPr>
        <p:spPr>
          <a:xfrm>
            <a:off x="3083168" y="3799039"/>
            <a:ext cx="1465384" cy="379735"/>
          </a:xfrm>
          <a:prstGeom prst="rightArrow">
            <a:avLst>
              <a:gd name="adj1" fmla="val 37651"/>
              <a:gd name="adj2" fmla="val 5308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FE845-5255-C14F-BF01-9659014D040D}"/>
              </a:ext>
            </a:extLst>
          </p:cNvPr>
          <p:cNvSpPr txBox="1"/>
          <p:nvPr/>
        </p:nvSpPr>
        <p:spPr>
          <a:xfrm>
            <a:off x="4642337" y="3768178"/>
            <a:ext cx="4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배</a:t>
            </a:r>
          </a:p>
        </p:txBody>
      </p:sp>
      <p:pic>
        <p:nvPicPr>
          <p:cNvPr id="10" name="그림 9" descr="실내, 앉아있는, 테이블, 작은이(가) 표시된 사진&#10;&#10;자동 생성된 설명">
            <a:extLst>
              <a:ext uri="{FF2B5EF4-FFF2-40B4-BE49-F238E27FC236}">
                <a16:creationId xmlns:a16="http://schemas.microsoft.com/office/drawing/2014/main" id="{1F7FBB39-0859-5C4E-82EE-DACE4E9D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017" y="3467779"/>
            <a:ext cx="1735746" cy="1095799"/>
          </a:xfrm>
          <a:prstGeom prst="rect">
            <a:avLst/>
          </a:prstGeom>
        </p:spPr>
      </p:pic>
      <p:pic>
        <p:nvPicPr>
          <p:cNvPr id="12" name="그림 11" descr="보트, 배, 앉아있는, 물이(가) 표시된 사진&#10;&#10;자동 생성된 설명">
            <a:extLst>
              <a:ext uri="{FF2B5EF4-FFF2-40B4-BE49-F238E27FC236}">
                <a16:creationId xmlns:a16="http://schemas.microsoft.com/office/drawing/2014/main" id="{6316C008-6BA8-A44D-97C4-60D48C582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22" y="3481882"/>
            <a:ext cx="1983886" cy="1002609"/>
          </a:xfrm>
          <a:prstGeom prst="rect">
            <a:avLst/>
          </a:prstGeom>
        </p:spPr>
      </p:pic>
      <p:pic>
        <p:nvPicPr>
          <p:cNvPr id="14" name="그림 13" descr="사람, 실내, 의류, 남자이(가) 표시된 사진&#10;&#10;자동 생성된 설명">
            <a:extLst>
              <a:ext uri="{FF2B5EF4-FFF2-40B4-BE49-F238E27FC236}">
                <a16:creationId xmlns:a16="http://schemas.microsoft.com/office/drawing/2014/main" id="{25543F4E-CD7B-0140-8D7D-600AC177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514" y="3481882"/>
            <a:ext cx="2015151" cy="1098204"/>
          </a:xfrm>
          <a:prstGeom prst="rect">
            <a:avLst/>
          </a:prstGeom>
        </p:spPr>
      </p:pic>
      <p:sp>
        <p:nvSpPr>
          <p:cNvPr id="16" name="십자형[C] 15">
            <a:extLst>
              <a:ext uri="{FF2B5EF4-FFF2-40B4-BE49-F238E27FC236}">
                <a16:creationId xmlns:a16="http://schemas.microsoft.com/office/drawing/2014/main" id="{BBCDCAD3-BD9B-544A-BFD2-291674C39E79}"/>
              </a:ext>
            </a:extLst>
          </p:cNvPr>
          <p:cNvSpPr/>
          <p:nvPr/>
        </p:nvSpPr>
        <p:spPr>
          <a:xfrm rot="18837692">
            <a:off x="8030881" y="3397936"/>
            <a:ext cx="1292100" cy="1266093"/>
          </a:xfrm>
          <a:prstGeom prst="plus">
            <a:avLst>
              <a:gd name="adj" fmla="val 4629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십자형[C] 16">
            <a:extLst>
              <a:ext uri="{FF2B5EF4-FFF2-40B4-BE49-F238E27FC236}">
                <a16:creationId xmlns:a16="http://schemas.microsoft.com/office/drawing/2014/main" id="{78EBDC86-6889-F348-BBCF-18B4CE5125AF}"/>
              </a:ext>
            </a:extLst>
          </p:cNvPr>
          <p:cNvSpPr/>
          <p:nvPr/>
        </p:nvSpPr>
        <p:spPr>
          <a:xfrm rot="18837692">
            <a:off x="10316366" y="3489903"/>
            <a:ext cx="1292100" cy="1266093"/>
          </a:xfrm>
          <a:prstGeom prst="plus">
            <a:avLst>
              <a:gd name="adj" fmla="val 4629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3E9FDD-1F7C-904C-92A3-43F4C5289CBD}"/>
              </a:ext>
            </a:extLst>
          </p:cNvPr>
          <p:cNvSpPr txBox="1"/>
          <p:nvPr/>
        </p:nvSpPr>
        <p:spPr>
          <a:xfrm>
            <a:off x="515815" y="5376575"/>
            <a:ext cx="216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움직이지 않는</a:t>
            </a: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29CC6191-47E5-F043-AF75-090E994417AC}"/>
              </a:ext>
            </a:extLst>
          </p:cNvPr>
          <p:cNvSpPr/>
          <p:nvPr/>
        </p:nvSpPr>
        <p:spPr>
          <a:xfrm>
            <a:off x="3083168" y="5458505"/>
            <a:ext cx="1465384" cy="379735"/>
          </a:xfrm>
          <a:prstGeom prst="rightArrow">
            <a:avLst>
              <a:gd name="adj1" fmla="val 37651"/>
              <a:gd name="adj2" fmla="val 5308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CAE8D-6EA1-7146-8058-61E545B78C2C}"/>
              </a:ext>
            </a:extLst>
          </p:cNvPr>
          <p:cNvSpPr txBox="1"/>
          <p:nvPr/>
        </p:nvSpPr>
        <p:spPr>
          <a:xfrm>
            <a:off x="4642337" y="5427644"/>
            <a:ext cx="86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고장</a:t>
            </a: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89AD72E9-E6AD-A442-BAA9-E1F1C141B5DA}"/>
              </a:ext>
            </a:extLst>
          </p:cNvPr>
          <p:cNvSpPr/>
          <p:nvPr/>
        </p:nvSpPr>
        <p:spPr>
          <a:xfrm>
            <a:off x="5509722" y="5458505"/>
            <a:ext cx="1465384" cy="379735"/>
          </a:xfrm>
          <a:prstGeom prst="rightArrow">
            <a:avLst>
              <a:gd name="adj1" fmla="val 37651"/>
              <a:gd name="adj2" fmla="val 5308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C798A-7C57-884E-9ABA-67F6788CBB4D}"/>
              </a:ext>
            </a:extLst>
          </p:cNvPr>
          <p:cNvSpPr txBox="1"/>
          <p:nvPr/>
        </p:nvSpPr>
        <p:spPr>
          <a:xfrm>
            <a:off x="7068891" y="5427644"/>
            <a:ext cx="86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수리</a:t>
            </a:r>
          </a:p>
        </p:txBody>
      </p:sp>
      <p:pic>
        <p:nvPicPr>
          <p:cNvPr id="27" name="그림 26" descr="보트, 물, 작은, 남자이(가) 표시된 사진&#10;&#10;자동 생성된 설명">
            <a:extLst>
              <a:ext uri="{FF2B5EF4-FFF2-40B4-BE49-F238E27FC236}">
                <a16:creationId xmlns:a16="http://schemas.microsoft.com/office/drawing/2014/main" id="{26254A5F-1B36-CD49-B5BB-99E7B8719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276" y="5027426"/>
            <a:ext cx="2459605" cy="12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8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01848-0167-A347-A166-E7ECE8D6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13BAE-3BFE-0A40-8373-615FEBF52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/>
          <a:p>
            <a:r>
              <a:rPr kumimoji="1" lang="ko-KR" altLang="en-US" dirty="0"/>
              <a:t>기존 시스템들과의 비교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085211-621B-8645-B4A5-663F1722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06DF8-7C8E-1640-AC8D-3478BB9D45F8}"/>
              </a:ext>
            </a:extLst>
          </p:cNvPr>
          <p:cNvSpPr txBox="1"/>
          <p:nvPr/>
        </p:nvSpPr>
        <p:spPr>
          <a:xfrm>
            <a:off x="1627543" y="1832057"/>
            <a:ext cx="89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/>
              <a:t>오류 문장</a:t>
            </a:r>
            <a:r>
              <a:rPr lang="en-US" altLang="ko-KR" sz="2400" i="0" dirty="0"/>
              <a:t>:</a:t>
            </a:r>
            <a:r>
              <a:rPr lang="ko-KR" altLang="en-US" sz="2400" b="1" i="0" dirty="0"/>
              <a:t>바다를 건너려면 움직이지 않는 배를 </a:t>
            </a:r>
            <a:r>
              <a:rPr lang="ko-KR" altLang="en-US" sz="2400" b="1" i="0" dirty="0">
                <a:solidFill>
                  <a:srgbClr val="FF0000"/>
                </a:solidFill>
              </a:rPr>
              <a:t>사리</a:t>
            </a:r>
            <a:r>
              <a:rPr lang="ko-KR" altLang="en-US" sz="2400" b="1" i="0" dirty="0"/>
              <a:t> 시켜야 해</a:t>
            </a:r>
            <a:endParaRPr kumimoji="1" lang="ko-KR" altLang="en-US" sz="2400" b="1" i="0" dirty="0"/>
          </a:p>
        </p:txBody>
      </p:sp>
      <p:pic>
        <p:nvPicPr>
          <p:cNvPr id="6" name="그림 5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0BB5CFB-508E-5D4B-A55E-B95252679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7" y="2433484"/>
            <a:ext cx="2387600" cy="58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9118D-4777-834E-A1D8-FA7FAAD117B4}"/>
              </a:ext>
            </a:extLst>
          </p:cNvPr>
          <p:cNvSpPr txBox="1"/>
          <p:nvPr/>
        </p:nvSpPr>
        <p:spPr>
          <a:xfrm>
            <a:off x="2757513" y="2576398"/>
            <a:ext cx="63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kumimoji="1" lang="ko-KR" altLang="en-US" sz="2000" i="0" dirty="0"/>
              <a:t> 바다를 건너려면 움직이지 않는 배를 </a:t>
            </a:r>
            <a:r>
              <a:rPr kumimoji="1" lang="ko-KR" altLang="en-US" sz="2000" i="0" dirty="0">
                <a:solidFill>
                  <a:srgbClr val="FF0000"/>
                </a:solidFill>
              </a:rPr>
              <a:t>사리</a:t>
            </a:r>
            <a:r>
              <a:rPr kumimoji="1" lang="ko-KR" altLang="en-US" sz="2000" i="0" dirty="0"/>
              <a:t> 시켜야 해 </a:t>
            </a:r>
          </a:p>
        </p:txBody>
      </p:sp>
      <p:pic>
        <p:nvPicPr>
          <p:cNvPr id="8" name="그림 7" descr="음식이(가) 표시된 사진&#10;&#10;자동 생성된 설명">
            <a:extLst>
              <a:ext uri="{FF2B5EF4-FFF2-40B4-BE49-F238E27FC236}">
                <a16:creationId xmlns:a16="http://schemas.microsoft.com/office/drawing/2014/main" id="{52F90B66-FC90-9149-AF5E-B842F37A9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" y="3271190"/>
            <a:ext cx="2284834" cy="738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6C9FC-07FD-C142-B4FE-69D49C00D12B}"/>
              </a:ext>
            </a:extLst>
          </p:cNvPr>
          <p:cNvSpPr txBox="1"/>
          <p:nvPr/>
        </p:nvSpPr>
        <p:spPr>
          <a:xfrm>
            <a:off x="2757513" y="3440401"/>
            <a:ext cx="63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kumimoji="1" lang="ko-KR" altLang="en-US" sz="2000" i="0" dirty="0"/>
              <a:t> </a:t>
            </a:r>
            <a:r>
              <a:rPr lang="ko-KR" altLang="en-US" sz="2000" i="0" dirty="0"/>
              <a:t>바다를 건너려면 움직이지 않는 배를 </a:t>
            </a:r>
            <a:r>
              <a:rPr lang="ko-KR" altLang="en-US" sz="2000" i="0" dirty="0">
                <a:solidFill>
                  <a:srgbClr val="FF0000"/>
                </a:solidFill>
              </a:rPr>
              <a:t>사리</a:t>
            </a:r>
            <a:r>
              <a:rPr lang="ko-KR" altLang="en-US" sz="2000" i="0" dirty="0"/>
              <a:t> 시켜야 해 </a:t>
            </a:r>
            <a:endParaRPr kumimoji="1" lang="ko-KR" altLang="en-US" sz="2000" i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00B030-14EF-3E4D-B17D-96C557ADE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7" y="4350655"/>
            <a:ext cx="2747340" cy="738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9CB622-E5BD-BF4C-969A-F435E337A5C8}"/>
              </a:ext>
            </a:extLst>
          </p:cNvPr>
          <p:cNvSpPr txBox="1"/>
          <p:nvPr/>
        </p:nvSpPr>
        <p:spPr>
          <a:xfrm>
            <a:off x="2757513" y="4523297"/>
            <a:ext cx="63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lang="ko-KR" altLang="en-US" sz="2000" i="0" dirty="0"/>
              <a:t> 바다를 건너려면 움직이지 않는 배를 </a:t>
            </a:r>
            <a:r>
              <a:rPr lang="ko-KR" altLang="en-US" sz="2000" i="0" dirty="0">
                <a:solidFill>
                  <a:srgbClr val="FF0000"/>
                </a:solidFill>
              </a:rPr>
              <a:t>사리</a:t>
            </a:r>
            <a:r>
              <a:rPr lang="ko-KR" altLang="en-US" sz="2000" i="0" dirty="0"/>
              <a:t> 시켜야 해 </a:t>
            </a:r>
            <a:endParaRPr kumimoji="1" lang="ko-KR" altLang="en-US" sz="2000" i="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30AF9-95B6-A648-9CC9-E51DE1049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" y="5328129"/>
            <a:ext cx="2376264" cy="652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41D06-AD45-1D48-B486-A301634623BF}"/>
              </a:ext>
            </a:extLst>
          </p:cNvPr>
          <p:cNvSpPr txBox="1"/>
          <p:nvPr/>
        </p:nvSpPr>
        <p:spPr>
          <a:xfrm>
            <a:off x="2757513" y="549733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i="0" dirty="0"/>
              <a:t>:</a:t>
            </a:r>
            <a:r>
              <a:rPr lang="ko-KR" altLang="en-US" sz="2000" i="0" dirty="0"/>
              <a:t> 바다를 건너려면 움직이지 않는 배를 </a:t>
            </a:r>
            <a:r>
              <a:rPr lang="ko-KR" altLang="en-US" sz="2000" i="0" dirty="0">
                <a:solidFill>
                  <a:srgbClr val="0000FF"/>
                </a:solidFill>
              </a:rPr>
              <a:t>수리</a:t>
            </a:r>
            <a:r>
              <a:rPr lang="ko-KR" altLang="en-US" sz="2000" i="0" dirty="0"/>
              <a:t> 시켜야 해 </a:t>
            </a:r>
            <a:endParaRPr kumimoji="1" lang="ko-KR" alt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48591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Contribution 1</a:t>
            </a:r>
          </a:p>
          <a:p>
            <a:pPr marL="457200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D696509A-E691-44DE-87AA-15A3418C5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5" y="2749520"/>
            <a:ext cx="11272910" cy="31890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ACEC2D-D253-4273-8757-F30D0DA3DEDA}"/>
              </a:ext>
            </a:extLst>
          </p:cNvPr>
          <p:cNvSpPr txBox="1"/>
          <p:nvPr/>
        </p:nvSpPr>
        <p:spPr>
          <a:xfrm>
            <a:off x="6857953" y="1890998"/>
            <a:ext cx="274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rgbClr val="000000"/>
                </a:solidFill>
                <a:latin typeface="+mn-ea"/>
              </a:rPr>
              <a:t>배탈이 나서 </a:t>
            </a:r>
            <a:r>
              <a:rPr kumimoji="1" lang="ko-KR" altLang="en-US" sz="2000" b="1" dirty="0">
                <a:solidFill>
                  <a:srgbClr val="FF0000"/>
                </a:solidFill>
                <a:latin typeface="+mn-ea"/>
              </a:rPr>
              <a:t>배</a:t>
            </a:r>
            <a:r>
              <a:rPr kumimoji="1" lang="ko-KR" altLang="en-US" sz="2000" dirty="0">
                <a:solidFill>
                  <a:srgbClr val="000000"/>
                </a:solidFill>
                <a:latin typeface="+mn-ea"/>
              </a:rPr>
              <a:t> 아프다</a:t>
            </a:r>
            <a:endParaRPr kumimoji="1" lang="en-US" altLang="ko-KR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DC1FF-4E6C-4CE3-A75A-F699BEE46FE7}"/>
              </a:ext>
            </a:extLst>
          </p:cNvPr>
          <p:cNvSpPr txBox="1"/>
          <p:nvPr/>
        </p:nvSpPr>
        <p:spPr>
          <a:xfrm>
            <a:off x="2580445" y="1890998"/>
            <a:ext cx="274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rgbClr val="FF0000"/>
                </a:solidFill>
                <a:latin typeface="+mn-ea"/>
              </a:rPr>
              <a:t>배</a:t>
            </a:r>
            <a:r>
              <a:rPr kumimoji="1" lang="ko-KR" altLang="en-US" sz="2000" dirty="0">
                <a:solidFill>
                  <a:srgbClr val="000000"/>
                </a:solidFill>
                <a:latin typeface="+mn-ea"/>
              </a:rPr>
              <a:t> 타고 바다를 건넜다</a:t>
            </a:r>
            <a:endParaRPr kumimoji="1" lang="en-US" altLang="ko-KR" sz="200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9" name="직선 연결선 14">
            <a:extLst>
              <a:ext uri="{FF2B5EF4-FFF2-40B4-BE49-F238E27FC236}">
                <a16:creationId xmlns:a16="http://schemas.microsoft.com/office/drawing/2014/main" id="{09096F2A-60A6-4D5B-A65F-4A65FEF54174}"/>
              </a:ext>
            </a:extLst>
          </p:cNvPr>
          <p:cNvCxnSpPr/>
          <p:nvPr/>
        </p:nvCxnSpPr>
        <p:spPr bwMode="auto">
          <a:xfrm>
            <a:off x="5731530" y="2091053"/>
            <a:ext cx="720000" cy="0"/>
          </a:xfrm>
          <a:prstGeom prst="line">
            <a:avLst/>
          </a:prstGeom>
          <a:noFill/>
          <a:ln w="25400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02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66C9-BE46-9A46-9592-258FBE314602}"/>
              </a:ext>
            </a:extLst>
          </p:cNvPr>
          <p:cNvSpPr txBox="1"/>
          <p:nvPr/>
        </p:nvSpPr>
        <p:spPr>
          <a:xfrm>
            <a:off x="2391508" y="1992922"/>
            <a:ext cx="776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 애는 </a:t>
            </a:r>
            <a:r>
              <a:rPr kumimoji="1" lang="ko-KR" altLang="en-US" u="sng" dirty="0"/>
              <a:t>자기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병이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>
                <a:solidFill>
                  <a:srgbClr val="FF0000"/>
                </a:solidFill>
              </a:rPr>
              <a:t>낳았다고</a:t>
            </a:r>
            <a:r>
              <a:rPr kumimoji="1" lang="en-US" altLang="ko-KR" dirty="0"/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나았다고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생각했지만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그렇지가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못했어요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5B5EB-CEFC-134D-81E9-EFE6279D18DC}"/>
              </a:ext>
            </a:extLst>
          </p:cNvPr>
          <p:cNvSpPr txBox="1"/>
          <p:nvPr/>
        </p:nvSpPr>
        <p:spPr>
          <a:xfrm>
            <a:off x="638908" y="199292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Window size 3: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2B1AC-ACDE-6344-B7BF-3D51B819E0EE}"/>
              </a:ext>
            </a:extLst>
          </p:cNvPr>
          <p:cNvSpPr txBox="1"/>
          <p:nvPr/>
        </p:nvSpPr>
        <p:spPr>
          <a:xfrm>
            <a:off x="2391508" y="3429000"/>
            <a:ext cx="776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u="sng" dirty="0"/>
              <a:t>그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애는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자기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병이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>
                <a:solidFill>
                  <a:srgbClr val="FF0000"/>
                </a:solidFill>
              </a:rPr>
              <a:t>낳았다고</a:t>
            </a:r>
            <a:r>
              <a:rPr kumimoji="1" lang="en-US" altLang="ko-KR" dirty="0"/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나았다고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생각했지만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그렇지가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못했어요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0800E-4EEF-7840-B7F0-F143CA8F1EA3}"/>
              </a:ext>
            </a:extLst>
          </p:cNvPr>
          <p:cNvSpPr txBox="1"/>
          <p:nvPr/>
        </p:nvSpPr>
        <p:spPr>
          <a:xfrm>
            <a:off x="638908" y="3429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Window size 5: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B19CE8-AC25-4745-AB3F-70650CE8D015}"/>
              </a:ext>
            </a:extLst>
          </p:cNvPr>
          <p:cNvSpPr/>
          <p:nvPr/>
        </p:nvSpPr>
        <p:spPr>
          <a:xfrm>
            <a:off x="1564855" y="4495747"/>
            <a:ext cx="8710246" cy="1055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2689-B8D2-3B49-B0B3-E1714D863474}"/>
              </a:ext>
            </a:extLst>
          </p:cNvPr>
          <p:cNvSpPr txBox="1"/>
          <p:nvPr/>
        </p:nvSpPr>
        <p:spPr>
          <a:xfrm>
            <a:off x="1916899" y="4716705"/>
            <a:ext cx="7877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암</a:t>
            </a:r>
            <a:r>
              <a:rPr kumimoji="1" lang="ko-KR" altLang="en-US" dirty="0"/>
              <a:t>이란 </a:t>
            </a:r>
            <a:r>
              <a:rPr kumimoji="1" lang="ko-KR" altLang="en-US" dirty="0">
                <a:solidFill>
                  <a:srgbClr val="0000FF"/>
                </a:solidFill>
              </a:rPr>
              <a:t>병</a:t>
            </a:r>
            <a:r>
              <a:rPr kumimoji="1" lang="ko-KR" altLang="en-US" dirty="0"/>
              <a:t>은 걸리면 진짜 </a:t>
            </a:r>
            <a:r>
              <a:rPr kumimoji="1" lang="ko-KR" altLang="en-US" dirty="0">
                <a:solidFill>
                  <a:srgbClr val="0000FF"/>
                </a:solidFill>
              </a:rPr>
              <a:t>힘들고</a:t>
            </a:r>
            <a:r>
              <a:rPr kumimoji="1" lang="ko-KR" altLang="en-US" dirty="0"/>
              <a:t> 정신적으로도 엄청 고통받는다고 합니다</a:t>
            </a:r>
            <a:endParaRPr kumimoji="1" lang="en-US" altLang="ko-KR" dirty="0"/>
          </a:p>
          <a:p>
            <a:r>
              <a:rPr kumimoji="1" lang="ko-KR" altLang="en-US" dirty="0"/>
              <a:t>그래서 초기에 최대한 빨리 </a:t>
            </a:r>
            <a:r>
              <a:rPr kumimoji="1" lang="en-US" altLang="ko-KR" dirty="0"/>
              <a:t>[</a:t>
            </a:r>
            <a:r>
              <a:rPr kumimoji="1" lang="ko-KR" altLang="en-US" dirty="0">
                <a:solidFill>
                  <a:srgbClr val="FF0000"/>
                </a:solidFill>
              </a:rPr>
              <a:t>낳는</a:t>
            </a:r>
            <a:r>
              <a:rPr kumimoji="1" lang="en-US" altLang="ko-KR" dirty="0"/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낫는</a:t>
            </a:r>
            <a:r>
              <a:rPr kumimoji="1" lang="en-US" altLang="ko-KR" dirty="0"/>
              <a:t>]</a:t>
            </a:r>
            <a:r>
              <a:rPr kumimoji="1" lang="ko-KR" altLang="en-US" dirty="0"/>
              <a:t> 것이 중요하다고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2B3666-0F4D-9545-A3BB-1600008E2F2B}"/>
              </a:ext>
            </a:extLst>
          </p:cNvPr>
          <p:cNvSpPr txBox="1"/>
          <p:nvPr/>
        </p:nvSpPr>
        <p:spPr>
          <a:xfrm>
            <a:off x="2396098" y="2676745"/>
            <a:ext cx="776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 </a:t>
            </a:r>
            <a:r>
              <a:rPr kumimoji="1" lang="ko-KR" altLang="en-US" u="sng" dirty="0"/>
              <a:t>애는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자기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병이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>
                <a:solidFill>
                  <a:srgbClr val="FF0000"/>
                </a:solidFill>
              </a:rPr>
              <a:t>낳았다고</a:t>
            </a:r>
            <a:r>
              <a:rPr kumimoji="1" lang="en-US" altLang="ko-KR" dirty="0"/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나았다고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생각했지만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그렇지가</a:t>
            </a:r>
            <a:r>
              <a:rPr kumimoji="1" lang="ko-KR" altLang="en-US" dirty="0"/>
              <a:t> </a:t>
            </a:r>
            <a:r>
              <a:rPr kumimoji="1" lang="ko-KR" altLang="en-US" u="sng" dirty="0"/>
              <a:t>못했어요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A2CB8-AE33-1043-8DF2-07A4BE8743CF}"/>
              </a:ext>
            </a:extLst>
          </p:cNvPr>
          <p:cNvSpPr txBox="1"/>
          <p:nvPr/>
        </p:nvSpPr>
        <p:spPr>
          <a:xfrm>
            <a:off x="643498" y="267674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Window size 4:</a:t>
            </a:r>
            <a:endParaRPr kumimoji="1"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63CF745-6587-4AE3-9178-ADA2B2BD6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Contribution 2</a:t>
            </a:r>
          </a:p>
          <a:p>
            <a:pPr marL="457200" lvl="1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913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DE8C-9973-A94C-8BB9-C6F9CC50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E6039-2FD8-3C4B-91A0-A3883A8D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Contribution 3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err="1"/>
              <a:t>GloVe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8CCF3-A51D-9447-9243-8137A85C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37D514-D7F9-3844-9E60-C44151E0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776" y="2605431"/>
            <a:ext cx="7364448" cy="790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D0F272-8D9B-A545-8365-0EFF3F59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886" y="3535524"/>
            <a:ext cx="6588228" cy="24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6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67BE8F-493A-4501-BE0F-C79D2B4E9116}"/>
              </a:ext>
            </a:extLst>
          </p:cNvPr>
          <p:cNvSpPr/>
          <p:nvPr/>
        </p:nvSpPr>
        <p:spPr>
          <a:xfrm>
            <a:off x="1867317" y="2580745"/>
            <a:ext cx="8464061" cy="391550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EDE8C-9973-A94C-8BB9-C6F9CC50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E6039-2FD8-3C4B-91A0-A3883A8D5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/>
          <a:p>
            <a:r>
              <a:rPr kumimoji="1" lang="ko-KR" altLang="en-US" dirty="0"/>
              <a:t>딥러닝 학습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err="1"/>
              <a:t>GloVe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8CCF3-A51D-9447-9243-8137A85C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2D578-0914-5D4D-8B83-B82B58F7B051}"/>
              </a:ext>
            </a:extLst>
          </p:cNvPr>
          <p:cNvSpPr txBox="1"/>
          <p:nvPr/>
        </p:nvSpPr>
        <p:spPr>
          <a:xfrm>
            <a:off x="6318736" y="4024730"/>
            <a:ext cx="111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파인애플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52F5C-B26E-0F4B-9E58-B48134D687E0}"/>
              </a:ext>
            </a:extLst>
          </p:cNvPr>
          <p:cNvSpPr txBox="1"/>
          <p:nvPr/>
        </p:nvSpPr>
        <p:spPr>
          <a:xfrm>
            <a:off x="2793021" y="526152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바나나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6EF1A-8A36-214D-A8D4-1885525F9BD0}"/>
              </a:ext>
            </a:extLst>
          </p:cNvPr>
          <p:cNvSpPr txBox="1"/>
          <p:nvPr/>
        </p:nvSpPr>
        <p:spPr>
          <a:xfrm>
            <a:off x="6992815" y="3515636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수박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38EAA-6CEA-F24A-BBC6-83791CB3D279}"/>
              </a:ext>
            </a:extLst>
          </p:cNvPr>
          <p:cNvSpPr txBox="1"/>
          <p:nvPr/>
        </p:nvSpPr>
        <p:spPr>
          <a:xfrm>
            <a:off x="6295290" y="5093563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참외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216F0-CF80-1B48-BFB7-BED687234755}"/>
              </a:ext>
            </a:extLst>
          </p:cNvPr>
          <p:cNvSpPr txBox="1"/>
          <p:nvPr/>
        </p:nvSpPr>
        <p:spPr>
          <a:xfrm>
            <a:off x="2406157" y="4091380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포도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63C7A-EE17-1141-9108-5984C0728654}"/>
              </a:ext>
            </a:extLst>
          </p:cNvPr>
          <p:cNvSpPr txBox="1"/>
          <p:nvPr/>
        </p:nvSpPr>
        <p:spPr>
          <a:xfrm>
            <a:off x="5439508" y="3327937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딸기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F6333-DA10-614D-B10B-7DF949814272}"/>
              </a:ext>
            </a:extLst>
          </p:cNvPr>
          <p:cNvSpPr txBox="1"/>
          <p:nvPr/>
        </p:nvSpPr>
        <p:spPr>
          <a:xfrm>
            <a:off x="5574323" y="475004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C04644-F77D-B14C-B895-B52BFBA5693A}"/>
              </a:ext>
            </a:extLst>
          </p:cNvPr>
          <p:cNvSpPr txBox="1"/>
          <p:nvPr/>
        </p:nvSpPr>
        <p:spPr>
          <a:xfrm>
            <a:off x="4185138" y="3459009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4EFA80-1EF6-2347-81D0-044E9C9DB4E3}"/>
              </a:ext>
            </a:extLst>
          </p:cNvPr>
          <p:cNvSpPr txBox="1"/>
          <p:nvPr/>
        </p:nvSpPr>
        <p:spPr>
          <a:xfrm>
            <a:off x="8285285" y="3741880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F0837-5CFB-B049-B79F-741FC525866D}"/>
              </a:ext>
            </a:extLst>
          </p:cNvPr>
          <p:cNvSpPr txBox="1"/>
          <p:nvPr/>
        </p:nvSpPr>
        <p:spPr>
          <a:xfrm>
            <a:off x="4950069" y="4229195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강아지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5324F6-EB28-364A-B434-E704C5639297}"/>
              </a:ext>
            </a:extLst>
          </p:cNvPr>
          <p:cNvSpPr txBox="1"/>
          <p:nvPr/>
        </p:nvSpPr>
        <p:spPr>
          <a:xfrm>
            <a:off x="3259013" y="4013007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돼지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72967-0F22-D742-9B21-4FBDDA3541DC}"/>
              </a:ext>
            </a:extLst>
          </p:cNvPr>
          <p:cNvSpPr txBox="1"/>
          <p:nvPr/>
        </p:nvSpPr>
        <p:spPr>
          <a:xfrm>
            <a:off x="3991706" y="5630857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코끼리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167F2C-FDB9-B044-8B13-0F4133429203}"/>
              </a:ext>
            </a:extLst>
          </p:cNvPr>
          <p:cNvSpPr txBox="1"/>
          <p:nvPr/>
        </p:nvSpPr>
        <p:spPr>
          <a:xfrm>
            <a:off x="7168661" y="5754877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염소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219DB7-5A92-A14F-A1E5-887A4783C908}"/>
              </a:ext>
            </a:extLst>
          </p:cNvPr>
          <p:cNvSpPr txBox="1"/>
          <p:nvPr/>
        </p:nvSpPr>
        <p:spPr>
          <a:xfrm>
            <a:off x="5870328" y="2788170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소</a:t>
            </a:r>
          </a:p>
        </p:txBody>
      </p:sp>
    </p:spTree>
    <p:extLst>
      <p:ext uri="{BB962C8B-B14F-4D97-AF65-F5344CB8AC3E}">
        <p14:creationId xmlns:p14="http://schemas.microsoft.com/office/powerpoint/2010/main" val="284030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67BE8F-493A-4501-BE0F-C79D2B4E9116}"/>
              </a:ext>
            </a:extLst>
          </p:cNvPr>
          <p:cNvSpPr/>
          <p:nvPr/>
        </p:nvSpPr>
        <p:spPr>
          <a:xfrm>
            <a:off x="1867317" y="2580745"/>
            <a:ext cx="8464061" cy="391550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EDE8C-9973-A94C-8BB9-C6F9CC50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E6039-2FD8-3C4B-91A0-A3883A8D5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/>
          <a:p>
            <a:r>
              <a:rPr kumimoji="1" lang="ko-KR" altLang="en-US" dirty="0"/>
              <a:t>딥러닝 학습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err="1"/>
              <a:t>GloVe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8CCF3-A51D-9447-9243-8137A85C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2D578-0914-5D4D-8B83-B82B58F7B051}"/>
              </a:ext>
            </a:extLst>
          </p:cNvPr>
          <p:cNvSpPr txBox="1"/>
          <p:nvPr/>
        </p:nvSpPr>
        <p:spPr>
          <a:xfrm>
            <a:off x="5449446" y="3693349"/>
            <a:ext cx="111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파인애플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52F5C-B26E-0F4B-9E58-B48134D687E0}"/>
              </a:ext>
            </a:extLst>
          </p:cNvPr>
          <p:cNvSpPr txBox="1"/>
          <p:nvPr/>
        </p:nvSpPr>
        <p:spPr>
          <a:xfrm>
            <a:off x="2793021" y="526152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바나나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6EF1A-8A36-214D-A8D4-1885525F9BD0}"/>
              </a:ext>
            </a:extLst>
          </p:cNvPr>
          <p:cNvSpPr txBox="1"/>
          <p:nvPr/>
        </p:nvSpPr>
        <p:spPr>
          <a:xfrm>
            <a:off x="6289428" y="3143141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수박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38EAA-6CEA-F24A-BBC6-83791CB3D279}"/>
              </a:ext>
            </a:extLst>
          </p:cNvPr>
          <p:cNvSpPr txBox="1"/>
          <p:nvPr/>
        </p:nvSpPr>
        <p:spPr>
          <a:xfrm>
            <a:off x="5354515" y="5259874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참외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216F0-CF80-1B48-BFB7-BED687234755}"/>
              </a:ext>
            </a:extLst>
          </p:cNvPr>
          <p:cNvSpPr txBox="1"/>
          <p:nvPr/>
        </p:nvSpPr>
        <p:spPr>
          <a:xfrm>
            <a:off x="2406157" y="4091380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포도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63C7A-EE17-1141-9108-5984C0728654}"/>
              </a:ext>
            </a:extLst>
          </p:cNvPr>
          <p:cNvSpPr txBox="1"/>
          <p:nvPr/>
        </p:nvSpPr>
        <p:spPr>
          <a:xfrm>
            <a:off x="5033959" y="2972836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딸기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F6333-DA10-614D-B10B-7DF949814272}"/>
              </a:ext>
            </a:extLst>
          </p:cNvPr>
          <p:cNvSpPr txBox="1"/>
          <p:nvPr/>
        </p:nvSpPr>
        <p:spPr>
          <a:xfrm>
            <a:off x="5278315" y="4805952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C04644-F77D-B14C-B895-B52BFBA5693A}"/>
              </a:ext>
            </a:extLst>
          </p:cNvPr>
          <p:cNvSpPr txBox="1"/>
          <p:nvPr/>
        </p:nvSpPr>
        <p:spPr>
          <a:xfrm>
            <a:off x="3931880" y="3618405"/>
            <a:ext cx="65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4EFA80-1EF6-2347-81D0-044E9C9DB4E3}"/>
              </a:ext>
            </a:extLst>
          </p:cNvPr>
          <p:cNvSpPr txBox="1"/>
          <p:nvPr/>
        </p:nvSpPr>
        <p:spPr>
          <a:xfrm>
            <a:off x="8285285" y="3741880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F0837-5CFB-B049-B79F-741FC525866D}"/>
              </a:ext>
            </a:extLst>
          </p:cNvPr>
          <p:cNvSpPr txBox="1"/>
          <p:nvPr/>
        </p:nvSpPr>
        <p:spPr>
          <a:xfrm>
            <a:off x="6682553" y="4085126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강아지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5324F6-EB28-364A-B434-E704C5639297}"/>
              </a:ext>
            </a:extLst>
          </p:cNvPr>
          <p:cNvSpPr txBox="1"/>
          <p:nvPr/>
        </p:nvSpPr>
        <p:spPr>
          <a:xfrm>
            <a:off x="3931880" y="4459384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돼지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72967-0F22-D742-9B21-4FBDDA3541DC}"/>
              </a:ext>
            </a:extLst>
          </p:cNvPr>
          <p:cNvSpPr txBox="1"/>
          <p:nvPr/>
        </p:nvSpPr>
        <p:spPr>
          <a:xfrm>
            <a:off x="6635714" y="5016854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코끼리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167F2C-FDB9-B044-8B13-0F4133429203}"/>
              </a:ext>
            </a:extLst>
          </p:cNvPr>
          <p:cNvSpPr txBox="1"/>
          <p:nvPr/>
        </p:nvSpPr>
        <p:spPr>
          <a:xfrm>
            <a:off x="8513027" y="4726450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염소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219DB7-5A92-A14F-A1E5-887A4783C908}"/>
              </a:ext>
            </a:extLst>
          </p:cNvPr>
          <p:cNvSpPr txBox="1"/>
          <p:nvPr/>
        </p:nvSpPr>
        <p:spPr>
          <a:xfrm>
            <a:off x="5870328" y="2788170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소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FC91431-B0E4-8F4D-81F0-B772DE7948EB}"/>
              </a:ext>
            </a:extLst>
          </p:cNvPr>
          <p:cNvCxnSpPr>
            <a:cxnSpLocks/>
          </p:cNvCxnSpPr>
          <p:nvPr/>
        </p:nvCxnSpPr>
        <p:spPr>
          <a:xfrm flipH="1" flipV="1">
            <a:off x="4888522" y="3281368"/>
            <a:ext cx="600809" cy="147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51864D-43CF-FA4A-B6F7-3978B516D41A}"/>
              </a:ext>
            </a:extLst>
          </p:cNvPr>
          <p:cNvCxnSpPr>
            <a:cxnSpLocks/>
          </p:cNvCxnSpPr>
          <p:nvPr/>
        </p:nvCxnSpPr>
        <p:spPr>
          <a:xfrm flipH="1">
            <a:off x="5188926" y="5181485"/>
            <a:ext cx="6564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F9A2C2-2395-2C46-8B15-3E7FE863131D}"/>
              </a:ext>
            </a:extLst>
          </p:cNvPr>
          <p:cNvCxnSpPr>
            <a:cxnSpLocks/>
          </p:cNvCxnSpPr>
          <p:nvPr/>
        </p:nvCxnSpPr>
        <p:spPr>
          <a:xfrm flipH="1" flipV="1">
            <a:off x="5072843" y="5510696"/>
            <a:ext cx="933451" cy="240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4C781B9-637E-C94F-80D0-DDB21ED2D6D9}"/>
              </a:ext>
            </a:extLst>
          </p:cNvPr>
          <p:cNvCxnSpPr>
            <a:cxnSpLocks/>
          </p:cNvCxnSpPr>
          <p:nvPr/>
        </p:nvCxnSpPr>
        <p:spPr>
          <a:xfrm flipH="1">
            <a:off x="5678047" y="4081740"/>
            <a:ext cx="6564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5662397-5A72-1F46-937F-F682FE66BBFE}"/>
              </a:ext>
            </a:extLst>
          </p:cNvPr>
          <p:cNvCxnSpPr>
            <a:cxnSpLocks/>
          </p:cNvCxnSpPr>
          <p:nvPr/>
        </p:nvCxnSpPr>
        <p:spPr>
          <a:xfrm flipH="1">
            <a:off x="6234892" y="3520283"/>
            <a:ext cx="6564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827F2CB-91F9-EE4E-9CC9-B40B0A98A29B}"/>
              </a:ext>
            </a:extLst>
          </p:cNvPr>
          <p:cNvCxnSpPr>
            <a:cxnSpLocks/>
          </p:cNvCxnSpPr>
          <p:nvPr/>
        </p:nvCxnSpPr>
        <p:spPr>
          <a:xfrm flipH="1" flipV="1">
            <a:off x="3282664" y="4888656"/>
            <a:ext cx="1" cy="369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6A4426-F648-7345-B554-F2515E78441F}"/>
              </a:ext>
            </a:extLst>
          </p:cNvPr>
          <p:cNvCxnSpPr>
            <a:cxnSpLocks/>
          </p:cNvCxnSpPr>
          <p:nvPr/>
        </p:nvCxnSpPr>
        <p:spPr>
          <a:xfrm>
            <a:off x="2646747" y="4460712"/>
            <a:ext cx="2925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183BABC-CD38-1047-8AD1-8802A68C146D}"/>
              </a:ext>
            </a:extLst>
          </p:cNvPr>
          <p:cNvCxnSpPr>
            <a:cxnSpLocks/>
          </p:cNvCxnSpPr>
          <p:nvPr/>
        </p:nvCxnSpPr>
        <p:spPr>
          <a:xfrm flipH="1">
            <a:off x="4104539" y="4018688"/>
            <a:ext cx="448409" cy="145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27413EF-4F1C-BA45-974E-1D7336EF71E2}"/>
              </a:ext>
            </a:extLst>
          </p:cNvPr>
          <p:cNvCxnSpPr>
            <a:cxnSpLocks/>
          </p:cNvCxnSpPr>
          <p:nvPr/>
        </p:nvCxnSpPr>
        <p:spPr>
          <a:xfrm>
            <a:off x="5810221" y="3164651"/>
            <a:ext cx="563807" cy="12050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190FB53-A9F4-CE41-8495-5096DEFC3DAC}"/>
              </a:ext>
            </a:extLst>
          </p:cNvPr>
          <p:cNvCxnSpPr>
            <a:cxnSpLocks/>
          </p:cNvCxnSpPr>
          <p:nvPr/>
        </p:nvCxnSpPr>
        <p:spPr>
          <a:xfrm>
            <a:off x="3906064" y="4793797"/>
            <a:ext cx="563807" cy="12050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8A48742-6379-E641-873D-DB90033037DB}"/>
              </a:ext>
            </a:extLst>
          </p:cNvPr>
          <p:cNvCxnSpPr>
            <a:cxnSpLocks/>
          </p:cNvCxnSpPr>
          <p:nvPr/>
        </p:nvCxnSpPr>
        <p:spPr>
          <a:xfrm>
            <a:off x="6981090" y="4540153"/>
            <a:ext cx="451026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30B4AA-AD12-BC44-90F4-929916A32923}"/>
              </a:ext>
            </a:extLst>
          </p:cNvPr>
          <p:cNvCxnSpPr>
            <a:cxnSpLocks/>
          </p:cNvCxnSpPr>
          <p:nvPr/>
        </p:nvCxnSpPr>
        <p:spPr>
          <a:xfrm flipV="1">
            <a:off x="6734790" y="5386186"/>
            <a:ext cx="581022" cy="1470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16449B-0C0B-434C-AC13-0F729FA2FC9E}"/>
              </a:ext>
            </a:extLst>
          </p:cNvPr>
          <p:cNvCxnSpPr>
            <a:cxnSpLocks/>
          </p:cNvCxnSpPr>
          <p:nvPr/>
        </p:nvCxnSpPr>
        <p:spPr>
          <a:xfrm flipH="1">
            <a:off x="8513027" y="4095724"/>
            <a:ext cx="343283" cy="13976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CEE856-4A9D-5641-80D9-4054873E8328}"/>
              </a:ext>
            </a:extLst>
          </p:cNvPr>
          <p:cNvCxnSpPr>
            <a:cxnSpLocks/>
          </p:cNvCxnSpPr>
          <p:nvPr/>
        </p:nvCxnSpPr>
        <p:spPr>
          <a:xfrm flipH="1">
            <a:off x="8603183" y="5105403"/>
            <a:ext cx="343284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7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차  </a:t>
            </a:r>
            <a:r>
              <a:rPr kumimoji="1" lang="ko-KR" altLang="en-US" dirty="0" err="1"/>
              <a:t>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서론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본론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실험 환경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실험 및 평가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234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67BE8F-493A-4501-BE0F-C79D2B4E9116}"/>
              </a:ext>
            </a:extLst>
          </p:cNvPr>
          <p:cNvSpPr/>
          <p:nvPr/>
        </p:nvSpPr>
        <p:spPr>
          <a:xfrm>
            <a:off x="1867317" y="2580745"/>
            <a:ext cx="8464061" cy="391550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EDE8C-9973-A94C-8BB9-C6F9CC50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E6039-2FD8-3C4B-91A0-A3883A8D5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/>
          <a:p>
            <a:r>
              <a:rPr kumimoji="1" lang="ko-KR" altLang="en-US" dirty="0"/>
              <a:t>딥러닝 학습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err="1"/>
              <a:t>GloVe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8CCF3-A51D-9447-9243-8137A85C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2D578-0914-5D4D-8B83-B82B58F7B051}"/>
              </a:ext>
            </a:extLst>
          </p:cNvPr>
          <p:cNvSpPr txBox="1"/>
          <p:nvPr/>
        </p:nvSpPr>
        <p:spPr>
          <a:xfrm>
            <a:off x="4706590" y="4149411"/>
            <a:ext cx="111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파인애플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52F5C-B26E-0F4B-9E58-B48134D687E0}"/>
              </a:ext>
            </a:extLst>
          </p:cNvPr>
          <p:cNvSpPr txBox="1"/>
          <p:nvPr/>
        </p:nvSpPr>
        <p:spPr>
          <a:xfrm>
            <a:off x="3062262" y="5244594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바나나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6EF1A-8A36-214D-A8D4-1885525F9BD0}"/>
              </a:ext>
            </a:extLst>
          </p:cNvPr>
          <p:cNvSpPr txBox="1"/>
          <p:nvPr/>
        </p:nvSpPr>
        <p:spPr>
          <a:xfrm>
            <a:off x="5536317" y="3429000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수박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38EAA-6CEA-F24A-BBC6-83791CB3D279}"/>
              </a:ext>
            </a:extLst>
          </p:cNvPr>
          <p:cNvSpPr txBox="1"/>
          <p:nvPr/>
        </p:nvSpPr>
        <p:spPr>
          <a:xfrm>
            <a:off x="4395937" y="5230415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참외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216F0-CF80-1B48-BFB7-BED687234755}"/>
              </a:ext>
            </a:extLst>
          </p:cNvPr>
          <p:cNvSpPr txBox="1"/>
          <p:nvPr/>
        </p:nvSpPr>
        <p:spPr>
          <a:xfrm>
            <a:off x="2904060" y="426979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포도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63C7A-EE17-1141-9108-5984C0728654}"/>
              </a:ext>
            </a:extLst>
          </p:cNvPr>
          <p:cNvSpPr txBox="1"/>
          <p:nvPr/>
        </p:nvSpPr>
        <p:spPr>
          <a:xfrm>
            <a:off x="4727012" y="3157502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딸기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F6333-DA10-614D-B10B-7DF949814272}"/>
              </a:ext>
            </a:extLst>
          </p:cNvPr>
          <p:cNvSpPr txBox="1"/>
          <p:nvPr/>
        </p:nvSpPr>
        <p:spPr>
          <a:xfrm>
            <a:off x="5278315" y="4805952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C04644-F77D-B14C-B895-B52BFBA5693A}"/>
              </a:ext>
            </a:extLst>
          </p:cNvPr>
          <p:cNvSpPr txBox="1"/>
          <p:nvPr/>
        </p:nvSpPr>
        <p:spPr>
          <a:xfrm>
            <a:off x="3546486" y="3720265"/>
            <a:ext cx="65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4EFA80-1EF6-2347-81D0-044E9C9DB4E3}"/>
              </a:ext>
            </a:extLst>
          </p:cNvPr>
          <p:cNvSpPr txBox="1"/>
          <p:nvPr/>
        </p:nvSpPr>
        <p:spPr>
          <a:xfrm>
            <a:off x="8285285" y="3741880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F0837-5CFB-B049-B79F-741FC525866D}"/>
              </a:ext>
            </a:extLst>
          </p:cNvPr>
          <p:cNvSpPr txBox="1"/>
          <p:nvPr/>
        </p:nvSpPr>
        <p:spPr>
          <a:xfrm>
            <a:off x="6682553" y="4085126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강아지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5324F6-EB28-364A-B434-E704C5639297}"/>
              </a:ext>
            </a:extLst>
          </p:cNvPr>
          <p:cNvSpPr txBox="1"/>
          <p:nvPr/>
        </p:nvSpPr>
        <p:spPr>
          <a:xfrm>
            <a:off x="6071705" y="4459471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돼지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72967-0F22-D742-9B21-4FBDDA3541DC}"/>
              </a:ext>
            </a:extLst>
          </p:cNvPr>
          <p:cNvSpPr txBox="1"/>
          <p:nvPr/>
        </p:nvSpPr>
        <p:spPr>
          <a:xfrm>
            <a:off x="6635714" y="5016854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코끼리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167F2C-FDB9-B044-8B13-0F4133429203}"/>
              </a:ext>
            </a:extLst>
          </p:cNvPr>
          <p:cNvSpPr txBox="1"/>
          <p:nvPr/>
        </p:nvSpPr>
        <p:spPr>
          <a:xfrm>
            <a:off x="8513027" y="4726450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염소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219DB7-5A92-A14F-A1E5-887A4783C908}"/>
              </a:ext>
            </a:extLst>
          </p:cNvPr>
          <p:cNvSpPr txBox="1"/>
          <p:nvPr/>
        </p:nvSpPr>
        <p:spPr>
          <a:xfrm>
            <a:off x="7223732" y="3342168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소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FC91431-B0E4-8F4D-81F0-B772DE7948EB}"/>
              </a:ext>
            </a:extLst>
          </p:cNvPr>
          <p:cNvCxnSpPr>
            <a:cxnSpLocks/>
          </p:cNvCxnSpPr>
          <p:nvPr/>
        </p:nvCxnSpPr>
        <p:spPr>
          <a:xfrm flipH="1">
            <a:off x="4724400" y="3613666"/>
            <a:ext cx="457985" cy="128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51864D-43CF-FA4A-B6F7-3978B516D41A}"/>
              </a:ext>
            </a:extLst>
          </p:cNvPr>
          <p:cNvCxnSpPr>
            <a:cxnSpLocks/>
          </p:cNvCxnSpPr>
          <p:nvPr/>
        </p:nvCxnSpPr>
        <p:spPr>
          <a:xfrm flipH="1">
            <a:off x="5188926" y="5181485"/>
            <a:ext cx="6564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F9A2C2-2395-2C46-8B15-3E7FE863131D}"/>
              </a:ext>
            </a:extLst>
          </p:cNvPr>
          <p:cNvCxnSpPr>
            <a:cxnSpLocks/>
          </p:cNvCxnSpPr>
          <p:nvPr/>
        </p:nvCxnSpPr>
        <p:spPr>
          <a:xfrm flipH="1" flipV="1">
            <a:off x="4114265" y="5481237"/>
            <a:ext cx="933451" cy="240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4C781B9-637E-C94F-80D0-DDB21ED2D6D9}"/>
              </a:ext>
            </a:extLst>
          </p:cNvPr>
          <p:cNvCxnSpPr>
            <a:cxnSpLocks/>
          </p:cNvCxnSpPr>
          <p:nvPr/>
        </p:nvCxnSpPr>
        <p:spPr>
          <a:xfrm flipH="1">
            <a:off x="4935191" y="4537802"/>
            <a:ext cx="6564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5662397-5A72-1F46-937F-F682FE66BBFE}"/>
              </a:ext>
            </a:extLst>
          </p:cNvPr>
          <p:cNvCxnSpPr>
            <a:cxnSpLocks/>
          </p:cNvCxnSpPr>
          <p:nvPr/>
        </p:nvCxnSpPr>
        <p:spPr>
          <a:xfrm flipH="1">
            <a:off x="5418674" y="3806142"/>
            <a:ext cx="719601" cy="119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827F2CB-91F9-EE4E-9CC9-B40B0A98A29B}"/>
              </a:ext>
            </a:extLst>
          </p:cNvPr>
          <p:cNvCxnSpPr>
            <a:cxnSpLocks/>
          </p:cNvCxnSpPr>
          <p:nvPr/>
        </p:nvCxnSpPr>
        <p:spPr>
          <a:xfrm flipH="1" flipV="1">
            <a:off x="3551905" y="4871725"/>
            <a:ext cx="1" cy="369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6A4426-F648-7345-B554-F2515E78441F}"/>
              </a:ext>
            </a:extLst>
          </p:cNvPr>
          <p:cNvCxnSpPr>
            <a:cxnSpLocks/>
          </p:cNvCxnSpPr>
          <p:nvPr/>
        </p:nvCxnSpPr>
        <p:spPr>
          <a:xfrm>
            <a:off x="3144650" y="4639124"/>
            <a:ext cx="2925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183BABC-CD38-1047-8AD1-8802A68C146D}"/>
              </a:ext>
            </a:extLst>
          </p:cNvPr>
          <p:cNvCxnSpPr>
            <a:cxnSpLocks/>
          </p:cNvCxnSpPr>
          <p:nvPr/>
        </p:nvCxnSpPr>
        <p:spPr>
          <a:xfrm flipH="1">
            <a:off x="3719145" y="4120548"/>
            <a:ext cx="448409" cy="145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27413EF-4F1C-BA45-974E-1D7336EF71E2}"/>
              </a:ext>
            </a:extLst>
          </p:cNvPr>
          <p:cNvCxnSpPr>
            <a:cxnSpLocks/>
          </p:cNvCxnSpPr>
          <p:nvPr/>
        </p:nvCxnSpPr>
        <p:spPr>
          <a:xfrm>
            <a:off x="7163625" y="3718649"/>
            <a:ext cx="563807" cy="12050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190FB53-A9F4-CE41-8495-5096DEFC3DAC}"/>
              </a:ext>
            </a:extLst>
          </p:cNvPr>
          <p:cNvCxnSpPr>
            <a:cxnSpLocks/>
          </p:cNvCxnSpPr>
          <p:nvPr/>
        </p:nvCxnSpPr>
        <p:spPr>
          <a:xfrm>
            <a:off x="6045889" y="4793884"/>
            <a:ext cx="563807" cy="12050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8A48742-6379-E641-873D-DB90033037DB}"/>
              </a:ext>
            </a:extLst>
          </p:cNvPr>
          <p:cNvCxnSpPr>
            <a:cxnSpLocks/>
          </p:cNvCxnSpPr>
          <p:nvPr/>
        </p:nvCxnSpPr>
        <p:spPr>
          <a:xfrm>
            <a:off x="6981090" y="4540153"/>
            <a:ext cx="451026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30B4AA-AD12-BC44-90F4-929916A32923}"/>
              </a:ext>
            </a:extLst>
          </p:cNvPr>
          <p:cNvCxnSpPr>
            <a:cxnSpLocks/>
          </p:cNvCxnSpPr>
          <p:nvPr/>
        </p:nvCxnSpPr>
        <p:spPr>
          <a:xfrm flipV="1">
            <a:off x="6734790" y="5386186"/>
            <a:ext cx="581022" cy="1470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16449B-0C0B-434C-AC13-0F729FA2FC9E}"/>
              </a:ext>
            </a:extLst>
          </p:cNvPr>
          <p:cNvCxnSpPr>
            <a:cxnSpLocks/>
          </p:cNvCxnSpPr>
          <p:nvPr/>
        </p:nvCxnSpPr>
        <p:spPr>
          <a:xfrm flipH="1">
            <a:off x="8513027" y="4095724"/>
            <a:ext cx="343283" cy="13976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CEE856-4A9D-5641-80D9-4054873E8328}"/>
              </a:ext>
            </a:extLst>
          </p:cNvPr>
          <p:cNvCxnSpPr>
            <a:cxnSpLocks/>
          </p:cNvCxnSpPr>
          <p:nvPr/>
        </p:nvCxnSpPr>
        <p:spPr>
          <a:xfrm flipH="1">
            <a:off x="8603183" y="5105403"/>
            <a:ext cx="343284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67BE8F-493A-4501-BE0F-C79D2B4E9116}"/>
              </a:ext>
            </a:extLst>
          </p:cNvPr>
          <p:cNvSpPr/>
          <p:nvPr/>
        </p:nvSpPr>
        <p:spPr>
          <a:xfrm>
            <a:off x="1867317" y="2580745"/>
            <a:ext cx="8464061" cy="391550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EDE8C-9973-A94C-8BB9-C6F9CC50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E6039-2FD8-3C4B-91A0-A3883A8D5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/>
          <a:p>
            <a:r>
              <a:rPr kumimoji="1" lang="ko-KR" altLang="en-US" dirty="0"/>
              <a:t>딥러닝 학습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err="1"/>
              <a:t>오류문장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나는 시장에서 참외</a:t>
            </a:r>
            <a:r>
              <a:rPr kumimoji="1" lang="en-US" altLang="ko-KR" dirty="0"/>
              <a:t>,</a:t>
            </a:r>
            <a:r>
              <a:rPr kumimoji="1" lang="ko-KR" altLang="en-US" dirty="0"/>
              <a:t>바나나</a:t>
            </a:r>
            <a:r>
              <a:rPr kumimoji="1" lang="en-US" altLang="ko-KR" dirty="0"/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베</a:t>
            </a:r>
            <a:r>
              <a:rPr kumimoji="1" lang="en-US" altLang="ko-KR" dirty="0"/>
              <a:t>,</a:t>
            </a:r>
            <a:r>
              <a:rPr kumimoji="1" lang="ko-KR" altLang="en-US" dirty="0"/>
              <a:t>수박을 샀다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교정후보단어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8CCF3-A51D-9447-9243-8137A85C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2D578-0914-5D4D-8B83-B82B58F7B051}"/>
              </a:ext>
            </a:extLst>
          </p:cNvPr>
          <p:cNvSpPr txBox="1"/>
          <p:nvPr/>
        </p:nvSpPr>
        <p:spPr>
          <a:xfrm>
            <a:off x="4649997" y="3987751"/>
            <a:ext cx="111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파인애플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52F5C-B26E-0F4B-9E58-B48134D687E0}"/>
              </a:ext>
            </a:extLst>
          </p:cNvPr>
          <p:cNvSpPr txBox="1"/>
          <p:nvPr/>
        </p:nvSpPr>
        <p:spPr>
          <a:xfrm>
            <a:off x="2416716" y="532487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바나나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6EF1A-8A36-214D-A8D4-1885525F9BD0}"/>
              </a:ext>
            </a:extLst>
          </p:cNvPr>
          <p:cNvSpPr txBox="1"/>
          <p:nvPr/>
        </p:nvSpPr>
        <p:spPr>
          <a:xfrm>
            <a:off x="3295793" y="3355405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수박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38EAA-6CEA-F24A-BBC6-83791CB3D279}"/>
              </a:ext>
            </a:extLst>
          </p:cNvPr>
          <p:cNvSpPr txBox="1"/>
          <p:nvPr/>
        </p:nvSpPr>
        <p:spPr>
          <a:xfrm>
            <a:off x="3641624" y="5295154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참외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216F0-CF80-1B48-BFB7-BED687234755}"/>
              </a:ext>
            </a:extLst>
          </p:cNvPr>
          <p:cNvSpPr txBox="1"/>
          <p:nvPr/>
        </p:nvSpPr>
        <p:spPr>
          <a:xfrm>
            <a:off x="3202009" y="454902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포도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63C7A-EE17-1141-9108-5984C0728654}"/>
              </a:ext>
            </a:extLst>
          </p:cNvPr>
          <p:cNvSpPr txBox="1"/>
          <p:nvPr/>
        </p:nvSpPr>
        <p:spPr>
          <a:xfrm>
            <a:off x="3014380" y="4077567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딸기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F6333-DA10-614D-B10B-7DF949814272}"/>
              </a:ext>
            </a:extLst>
          </p:cNvPr>
          <p:cNvSpPr txBox="1"/>
          <p:nvPr/>
        </p:nvSpPr>
        <p:spPr>
          <a:xfrm>
            <a:off x="4649997" y="466728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C04644-F77D-B14C-B895-B52BFBA5693A}"/>
              </a:ext>
            </a:extLst>
          </p:cNvPr>
          <p:cNvSpPr txBox="1"/>
          <p:nvPr/>
        </p:nvSpPr>
        <p:spPr>
          <a:xfrm>
            <a:off x="3844435" y="3999500"/>
            <a:ext cx="65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4EFA80-1EF6-2347-81D0-044E9C9DB4E3}"/>
              </a:ext>
            </a:extLst>
          </p:cNvPr>
          <p:cNvSpPr txBox="1"/>
          <p:nvPr/>
        </p:nvSpPr>
        <p:spPr>
          <a:xfrm>
            <a:off x="8088267" y="4021115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F0837-5CFB-B049-B79F-741FC525866D}"/>
              </a:ext>
            </a:extLst>
          </p:cNvPr>
          <p:cNvSpPr txBox="1"/>
          <p:nvPr/>
        </p:nvSpPr>
        <p:spPr>
          <a:xfrm>
            <a:off x="8536675" y="3540071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강아지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5324F6-EB28-364A-B434-E704C5639297}"/>
              </a:ext>
            </a:extLst>
          </p:cNvPr>
          <p:cNvSpPr txBox="1"/>
          <p:nvPr/>
        </p:nvSpPr>
        <p:spPr>
          <a:xfrm>
            <a:off x="7004453" y="4525124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돼지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72967-0F22-D742-9B21-4FBDDA3541DC}"/>
              </a:ext>
            </a:extLst>
          </p:cNvPr>
          <p:cNvSpPr txBox="1"/>
          <p:nvPr/>
        </p:nvSpPr>
        <p:spPr>
          <a:xfrm>
            <a:off x="7511239" y="5141216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코끼리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167F2C-FDB9-B044-8B13-0F4133429203}"/>
              </a:ext>
            </a:extLst>
          </p:cNvPr>
          <p:cNvSpPr txBox="1"/>
          <p:nvPr/>
        </p:nvSpPr>
        <p:spPr>
          <a:xfrm>
            <a:off x="8781449" y="4709790"/>
            <a:ext cx="69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염소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219DB7-5A92-A14F-A1E5-887A4783C908}"/>
              </a:ext>
            </a:extLst>
          </p:cNvPr>
          <p:cNvSpPr txBox="1"/>
          <p:nvPr/>
        </p:nvSpPr>
        <p:spPr>
          <a:xfrm>
            <a:off x="7514695" y="3446600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00FF"/>
                </a:solidFill>
              </a:rPr>
              <a:t>소</a:t>
            </a:r>
          </a:p>
        </p:txBody>
      </p:sp>
    </p:spTree>
    <p:extLst>
      <p:ext uri="{BB962C8B-B14F-4D97-AF65-F5344CB8AC3E}">
        <p14:creationId xmlns:p14="http://schemas.microsoft.com/office/powerpoint/2010/main" val="2816559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전체 모델 구성도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44106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전체 모델 구성도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24400" y="6499790"/>
            <a:ext cx="2743200" cy="365125"/>
          </a:xfrm>
        </p:spPr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A0390F-F765-4756-BBB9-2637392E63BA}"/>
              </a:ext>
            </a:extLst>
          </p:cNvPr>
          <p:cNvSpPr txBox="1"/>
          <p:nvPr/>
        </p:nvSpPr>
        <p:spPr>
          <a:xfrm>
            <a:off x="1411444" y="1752906"/>
            <a:ext cx="936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i="0" dirty="0"/>
              <a:t>손흥민은 다시 태극 마크를 달게 돼 </a:t>
            </a:r>
            <a:r>
              <a:rPr lang="ko-KR" altLang="en-US" sz="2000" b="1" i="0" u="sng" dirty="0"/>
              <a:t>기반이</a:t>
            </a:r>
            <a:r>
              <a:rPr lang="ko-KR" altLang="en-US" sz="2000" i="0" dirty="0"/>
              <a:t> 좋고 영광이라고 소감을 밝혔다</a:t>
            </a:r>
            <a:r>
              <a:rPr lang="en-US" altLang="ko-KR" sz="2000" i="0" dirty="0"/>
              <a:t>.</a:t>
            </a:r>
            <a:endParaRPr lang="ko-KR" altLang="en-US" sz="2000" i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E67231-32CB-4696-8CBC-238F7C3CC98F}"/>
              </a:ext>
            </a:extLst>
          </p:cNvPr>
          <p:cNvGrpSpPr/>
          <p:nvPr/>
        </p:nvGrpSpPr>
        <p:grpSpPr>
          <a:xfrm>
            <a:off x="1894339" y="4004342"/>
            <a:ext cx="8379222" cy="2304117"/>
            <a:chOff x="1656505" y="4004342"/>
            <a:chExt cx="8379222" cy="2304117"/>
          </a:xfrm>
        </p:grpSpPr>
        <p:pic>
          <p:nvPicPr>
            <p:cNvPr id="77" name="그림 76" descr="게임이(가) 표시된 사진&#10;&#10;자동 생성된 설명">
              <a:extLst>
                <a:ext uri="{FF2B5EF4-FFF2-40B4-BE49-F238E27FC236}">
                  <a16:creationId xmlns:a16="http://schemas.microsoft.com/office/drawing/2014/main" id="{5565F21F-16B4-4068-AEE9-21BEC3980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304" y="4434038"/>
              <a:ext cx="448693" cy="1814861"/>
            </a:xfrm>
            <a:prstGeom prst="rect">
              <a:avLst/>
            </a:prstGeom>
          </p:spPr>
        </p:pic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1AC2821E-4D01-4A0D-83AD-0D302FA34D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40614" y="5317117"/>
              <a:ext cx="2245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E297FD-F23D-4AB6-B479-F5F807D1EFBB}"/>
                </a:ext>
              </a:extLst>
            </p:cNvPr>
            <p:cNvGrpSpPr/>
            <p:nvPr/>
          </p:nvGrpSpPr>
          <p:grpSpPr>
            <a:xfrm>
              <a:off x="1656505" y="4004342"/>
              <a:ext cx="1156390" cy="2244557"/>
              <a:chOff x="1656505" y="4004342"/>
              <a:chExt cx="1156390" cy="2244557"/>
            </a:xfrm>
          </p:grpSpPr>
          <p:pic>
            <p:nvPicPr>
              <p:cNvPr id="75" name="그림 74" descr="게임이(가) 표시된 사진&#10;&#10;자동 생성된 설명">
                <a:extLst>
                  <a:ext uri="{FF2B5EF4-FFF2-40B4-BE49-F238E27FC236}">
                    <a16:creationId xmlns:a16="http://schemas.microsoft.com/office/drawing/2014/main" id="{C758A658-9A42-428B-9C04-2D4D3584C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7904" y="4435356"/>
                <a:ext cx="546887" cy="1813543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6DA3F76-7204-4821-B7ED-2CD665C70FA6}"/>
                  </a:ext>
                </a:extLst>
              </p:cNvPr>
              <p:cNvSpPr txBox="1"/>
              <p:nvPr/>
            </p:nvSpPr>
            <p:spPr>
              <a:xfrm>
                <a:off x="1656505" y="4004342"/>
                <a:ext cx="11563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ko-KR" sz="2000" dirty="0">
                    <a:solidFill>
                      <a:srgbClr val="000000"/>
                    </a:solidFill>
                    <a:latin typeface="+mn-ea"/>
                  </a:rPr>
                  <a:t>Input</a:t>
                </a:r>
                <a:endParaRPr kumimoji="1" lang="en-US" altLang="ko-KR" sz="14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FDD6CB1-1939-40AB-9A1E-978702C24390}"/>
                </a:ext>
              </a:extLst>
            </p:cNvPr>
            <p:cNvGrpSpPr/>
            <p:nvPr/>
          </p:nvGrpSpPr>
          <p:grpSpPr>
            <a:xfrm>
              <a:off x="8946943" y="4004342"/>
              <a:ext cx="1088784" cy="2304117"/>
              <a:chOff x="8946943" y="4004342"/>
              <a:chExt cx="1088784" cy="2304117"/>
            </a:xfrm>
          </p:grpSpPr>
          <p:pic>
            <p:nvPicPr>
              <p:cNvPr id="100" name="그림 99" descr="게임이(가) 표시된 사진&#10;&#10;자동 생성된 설명">
                <a:extLst>
                  <a:ext uri="{FF2B5EF4-FFF2-40B4-BE49-F238E27FC236}">
                    <a16:creationId xmlns:a16="http://schemas.microsoft.com/office/drawing/2014/main" id="{E9303238-0652-46E4-BDE1-004A3D6A5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0791" y="4493598"/>
                <a:ext cx="448693" cy="1814861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3C5D3B5-252F-45F6-9C68-C301D82D6B26}"/>
                  </a:ext>
                </a:extLst>
              </p:cNvPr>
              <p:cNvSpPr txBox="1"/>
              <p:nvPr/>
            </p:nvSpPr>
            <p:spPr>
              <a:xfrm>
                <a:off x="8946943" y="4004342"/>
                <a:ext cx="1088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ko-KR" sz="2000" dirty="0">
                    <a:solidFill>
                      <a:srgbClr val="000000"/>
                    </a:solidFill>
                    <a:latin typeface="+mn-ea"/>
                  </a:rPr>
                  <a:t>Output</a:t>
                </a:r>
                <a:endParaRPr kumimoji="1" lang="en-US" altLang="ko-KR" sz="14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4A872B5-90F7-4EBF-8BDF-DBB88AAD0884}"/>
                </a:ext>
              </a:extLst>
            </p:cNvPr>
            <p:cNvSpPr/>
            <p:nvPr/>
          </p:nvSpPr>
          <p:spPr>
            <a:xfrm>
              <a:off x="2879411" y="4443425"/>
              <a:ext cx="354925" cy="1747383"/>
            </a:xfrm>
            <a:prstGeom prst="rect">
              <a:avLst/>
            </a:prstGeom>
            <a:noFill/>
            <a:ln w="28575"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맑은 고딕" panose="020B0503020000020004" pitchFamily="50" charset="-127"/>
                </a:rPr>
                <a:t>셀</a:t>
              </a:r>
              <a:endParaRPr kumimoji="1" lang="en-US" altLang="ko-KR" sz="140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맑은 고딕" panose="020B0503020000020004" pitchFamily="50" charset="-127"/>
                </a:rPr>
                <a:t>프</a:t>
              </a:r>
              <a:endParaRPr kumimoji="1" lang="en-US" altLang="ko-KR" sz="140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맑은 고딕" panose="020B0503020000020004" pitchFamily="50" charset="-127"/>
                </a:rPr>
                <a:t>어</a:t>
              </a:r>
              <a:endParaRPr kumimoji="1" lang="en-US" altLang="ko-KR" sz="140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맑은 고딕" panose="020B0503020000020004" pitchFamily="50" charset="-127"/>
                </a:rPr>
                <a:t>텐</a:t>
              </a:r>
              <a:endParaRPr kumimoji="1" lang="en-US" altLang="ko-KR" sz="140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맑은 고딕" panose="020B0503020000020004" pitchFamily="50" charset="-127"/>
                </a:rPr>
                <a:t>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4A06047B-ECA2-4E64-A10D-AF058D97F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73734" y="5317117"/>
              <a:ext cx="2245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16572EB-61DE-4F11-9B67-D5374F4304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84066" y="5317117"/>
              <a:ext cx="2245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1A7138-D846-4724-90A7-7A6B68861E7B}"/>
                </a:ext>
              </a:extLst>
            </p:cNvPr>
            <p:cNvSpPr/>
            <p:nvPr/>
          </p:nvSpPr>
          <p:spPr>
            <a:xfrm>
              <a:off x="4516917" y="4443425"/>
              <a:ext cx="354925" cy="1747383"/>
            </a:xfrm>
            <a:prstGeom prst="rect">
              <a:avLst/>
            </a:prstGeom>
            <a:noFill/>
            <a:ln w="28575"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 err="1">
                  <a:solidFill>
                    <a:srgbClr val="000000"/>
                  </a:solidFill>
                  <a:latin typeface="맑은 고딕" panose="020B0503020000020004" pitchFamily="50" charset="-127"/>
                </a:rPr>
                <a:t>스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코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어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계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DBA6B51E-2578-4272-8B53-2DB5A13BF4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18079" y="5317117"/>
              <a:ext cx="2245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DBDCCA9-579C-4C6B-A0F5-397630DBC146}"/>
                </a:ext>
              </a:extLst>
            </p:cNvPr>
            <p:cNvSpPr/>
            <p:nvPr/>
          </p:nvSpPr>
          <p:spPr>
            <a:xfrm>
              <a:off x="5363210" y="4443425"/>
              <a:ext cx="354925" cy="1747383"/>
            </a:xfrm>
            <a:prstGeom prst="rect">
              <a:avLst/>
            </a:prstGeom>
            <a:noFill/>
            <a:ln w="28575"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가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중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치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부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62DED5E7-D1BA-4B5D-B34E-8C140C4C6B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71467" y="5317117"/>
              <a:ext cx="2245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889EB58-DF74-48BD-81A9-18CCCF5CE858}"/>
                </a:ext>
              </a:extLst>
            </p:cNvPr>
            <p:cNvSpPr/>
            <p:nvPr/>
          </p:nvSpPr>
          <p:spPr>
            <a:xfrm>
              <a:off x="6209503" y="4443425"/>
              <a:ext cx="354925" cy="1747383"/>
            </a:xfrm>
            <a:prstGeom prst="rect">
              <a:avLst/>
            </a:prstGeom>
            <a:noFill/>
            <a:ln w="28575"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상</a:t>
              </a:r>
              <a:endParaRPr kumimoji="1"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위</a:t>
              </a:r>
              <a:endParaRPr kumimoji="1"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M</a:t>
              </a: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개</a:t>
              </a:r>
              <a:endParaRPr kumimoji="1"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선</a:t>
              </a:r>
              <a:endParaRPr kumimoji="1"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88B7393B-964D-41F5-ACD5-4F86EA0613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13615" y="5317117"/>
              <a:ext cx="2245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0677F20-E835-4791-B747-BF929288BF46}"/>
                </a:ext>
              </a:extLst>
            </p:cNvPr>
            <p:cNvSpPr/>
            <p:nvPr/>
          </p:nvSpPr>
          <p:spPr>
            <a:xfrm>
              <a:off x="7051651" y="4443425"/>
              <a:ext cx="354925" cy="1747383"/>
            </a:xfrm>
            <a:prstGeom prst="rect">
              <a:avLst/>
            </a:prstGeom>
            <a:noFill/>
            <a:ln w="28575"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최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종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 err="1">
                  <a:solidFill>
                    <a:srgbClr val="000000"/>
                  </a:solidFill>
                  <a:latin typeface="맑은 고딕" panose="020B0503020000020004" pitchFamily="50" charset="-127"/>
                </a:rPr>
                <a:t>스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코</a:t>
              </a:r>
              <a:endPara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어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B5D4592-5E94-43D8-B922-B375792ADD71}"/>
                </a:ext>
              </a:extLst>
            </p:cNvPr>
            <p:cNvSpPr txBox="1"/>
            <p:nvPr/>
          </p:nvSpPr>
          <p:spPr>
            <a:xfrm>
              <a:off x="7895372" y="5143080"/>
              <a:ext cx="186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2000" dirty="0">
                  <a:solidFill>
                    <a:srgbClr val="000000"/>
                  </a:solidFill>
                  <a:latin typeface="+mn-ea"/>
                </a:rPr>
                <a:t>N</a:t>
              </a:r>
            </a:p>
          </p:txBody>
        </p:sp>
        <p:sp>
          <p:nvSpPr>
            <p:cNvPr id="114" name="오른쪽 중괄호 113">
              <a:extLst>
                <a:ext uri="{FF2B5EF4-FFF2-40B4-BE49-F238E27FC236}">
                  <a16:creationId xmlns:a16="http://schemas.microsoft.com/office/drawing/2014/main" id="{3ED37F06-3D62-4B5D-9A07-08C19FE8CB54}"/>
                </a:ext>
              </a:extLst>
            </p:cNvPr>
            <p:cNvSpPr/>
            <p:nvPr/>
          </p:nvSpPr>
          <p:spPr>
            <a:xfrm>
              <a:off x="7543897" y="4443426"/>
              <a:ext cx="254887" cy="1747382"/>
            </a:xfrm>
            <a:prstGeom prst="rightBrace">
              <a:avLst>
                <a:gd name="adj1" fmla="val 51176"/>
                <a:gd name="adj2" fmla="val 5151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DF067A44-87F1-4E8F-9E88-1198FAE403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50910" y="5317117"/>
              <a:ext cx="2245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9084CCD-91F2-40C2-87C8-14168102539F}"/>
                </a:ext>
              </a:extLst>
            </p:cNvPr>
            <p:cNvSpPr/>
            <p:nvPr/>
          </p:nvSpPr>
          <p:spPr>
            <a:xfrm>
              <a:off x="8488946" y="4443425"/>
              <a:ext cx="354925" cy="1747383"/>
            </a:xfrm>
            <a:prstGeom prst="rect">
              <a:avLst/>
            </a:prstGeom>
            <a:noFill/>
            <a:ln w="28575"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최</a:t>
              </a:r>
              <a:endParaRPr kumimoji="1"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종</a:t>
              </a:r>
              <a:endParaRPr kumimoji="1"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후</a:t>
              </a:r>
              <a:endParaRPr kumimoji="1"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보</a:t>
              </a:r>
              <a:endParaRPr kumimoji="1"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선</a:t>
              </a:r>
              <a:endParaRPr kumimoji="1"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lvl="0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정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1BD2B01D-3265-46DD-8AEF-EAF022184E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86767" y="5317117"/>
              <a:ext cx="2245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5F84081B-64CC-4119-8943-11F23EE3DF4A}"/>
              </a:ext>
            </a:extLst>
          </p:cNvPr>
          <p:cNvGrpSpPr/>
          <p:nvPr/>
        </p:nvGrpSpPr>
        <p:grpSpPr>
          <a:xfrm>
            <a:off x="3422214" y="2327324"/>
            <a:ext cx="5347572" cy="1724128"/>
            <a:chOff x="3089526" y="2327324"/>
            <a:chExt cx="5347572" cy="1724128"/>
          </a:xfrm>
        </p:grpSpPr>
        <p:sp>
          <p:nvSpPr>
            <p:cNvPr id="65" name="액자 64">
              <a:extLst>
                <a:ext uri="{FF2B5EF4-FFF2-40B4-BE49-F238E27FC236}">
                  <a16:creationId xmlns:a16="http://schemas.microsoft.com/office/drawing/2014/main" id="{5A38A856-9091-4049-8546-7030A94EAAD8}"/>
                </a:ext>
              </a:extLst>
            </p:cNvPr>
            <p:cNvSpPr/>
            <p:nvPr/>
          </p:nvSpPr>
          <p:spPr bwMode="auto">
            <a:xfrm rot="16200000">
              <a:off x="5543801" y="2569751"/>
              <a:ext cx="451723" cy="1246136"/>
            </a:xfrm>
            <a:prstGeom prst="frame">
              <a:avLst>
                <a:gd name="adj1" fmla="val 2480"/>
              </a:avLst>
            </a:prstGeom>
            <a:solidFill>
              <a:srgbClr val="FFFFFF"/>
            </a:solidFill>
            <a:ln w="25400" cap="flat" cmpd="sng" algn="ctr">
              <a:solidFill>
                <a:srgbClr val="333399"/>
              </a:solidFill>
              <a:prstDash val="solid"/>
            </a:ln>
            <a:effectLst/>
          </p:spPr>
          <p:txBody>
            <a:bodyPr vert="eaVert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600" dirty="0">
                  <a:solidFill>
                    <a:srgbClr val="000000"/>
                  </a:solidFill>
                  <a:latin typeface="+mn-ea"/>
                </a:rPr>
                <a:t>Dictionary</a:t>
              </a:r>
              <a:endParaRPr kumimoji="1" lang="ko-KR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26773C69-1BAC-450B-A819-5FE6822584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20368" y="3172758"/>
              <a:ext cx="312617" cy="5683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EF9114C6-2DCA-4720-89D8-33B94E70C4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85088" y="3177153"/>
              <a:ext cx="312617" cy="5683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5FFC3D3-90EB-46CD-851B-8E1822F307C8}"/>
                </a:ext>
              </a:extLst>
            </p:cNvPr>
            <p:cNvGrpSpPr/>
            <p:nvPr/>
          </p:nvGrpSpPr>
          <p:grpSpPr>
            <a:xfrm>
              <a:off x="3089526" y="3023264"/>
              <a:ext cx="1491563" cy="318381"/>
              <a:chOff x="2353632" y="3093566"/>
              <a:chExt cx="1491563" cy="318381"/>
            </a:xfrm>
          </p:grpSpPr>
          <p:pic>
            <p:nvPicPr>
              <p:cNvPr id="93" name="그림 92" descr="테이블, 그리기이(가) 표시된 사진&#10;&#10;자동 생성된 설명">
                <a:extLst>
                  <a:ext uri="{FF2B5EF4-FFF2-40B4-BE49-F238E27FC236}">
                    <a16:creationId xmlns:a16="http://schemas.microsoft.com/office/drawing/2014/main" id="{EECA0EBF-5079-466C-84F4-05A8F134E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3632" y="3104169"/>
                <a:ext cx="335758" cy="307778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F59DC03-6F6B-4548-BE19-86D59449A2D9}"/>
                  </a:ext>
                </a:extLst>
              </p:cNvPr>
              <p:cNvSpPr txBox="1"/>
              <p:nvPr/>
            </p:nvSpPr>
            <p:spPr>
              <a:xfrm>
                <a:off x="2555867" y="3093566"/>
                <a:ext cx="12893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solidFill>
                      <a:srgbClr val="000000"/>
                    </a:solidFill>
                    <a:latin typeface="+mn-ea"/>
                  </a:rPr>
                  <a:t>: Target Word</a:t>
                </a: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DEC9F3A2-D964-4C92-9B03-0ED145C9A261}"/>
                </a:ext>
              </a:extLst>
            </p:cNvPr>
            <p:cNvGrpSpPr/>
            <p:nvPr/>
          </p:nvGrpSpPr>
          <p:grpSpPr>
            <a:xfrm>
              <a:off x="6855952" y="2327324"/>
              <a:ext cx="1581146" cy="1421165"/>
              <a:chOff x="6855952" y="2327324"/>
              <a:chExt cx="1581146" cy="142116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8E85AAC-1979-471C-B490-A46B82734208}"/>
                  </a:ext>
                </a:extLst>
              </p:cNvPr>
              <p:cNvSpPr txBox="1"/>
              <p:nvPr/>
            </p:nvSpPr>
            <p:spPr>
              <a:xfrm>
                <a:off x="6855952" y="2327324"/>
                <a:ext cx="11242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ko-KR" sz="1200" dirty="0">
                    <a:solidFill>
                      <a:srgbClr val="000000"/>
                    </a:solidFill>
                    <a:latin typeface="+mn-ea"/>
                  </a:rPr>
                  <a:t>Distance</a:t>
                </a:r>
                <a:r>
                  <a:rPr kumimoji="1" lang="ko-KR" altLang="en-US" sz="1200" dirty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kumimoji="1" lang="en-US" altLang="ko-KR" sz="1200" dirty="0">
                    <a:solidFill>
                      <a:srgbClr val="000000"/>
                    </a:solidFill>
                    <a:latin typeface="+mn-ea"/>
                  </a:rPr>
                  <a:t>1</a:t>
                </a:r>
                <a:endParaRPr kumimoji="1" lang="ko-KR" altLang="en-US" sz="120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AC0A244-0BC4-4CF2-8D92-65A07F585CB1}"/>
                  </a:ext>
                </a:extLst>
              </p:cNvPr>
              <p:cNvSpPr txBox="1"/>
              <p:nvPr/>
            </p:nvSpPr>
            <p:spPr>
              <a:xfrm>
                <a:off x="6887536" y="2566848"/>
                <a:ext cx="10610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ko-KR" altLang="en-US" sz="2000" b="1" u="sng" dirty="0">
                    <a:solidFill>
                      <a:srgbClr val="000000"/>
                    </a:solidFill>
                    <a:latin typeface="+mn-ea"/>
                  </a:rPr>
                  <a:t>기본이</a:t>
                </a:r>
                <a:endParaRPr kumimoji="1" lang="ko-KR" altLang="en-US" sz="200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E9D9076-7317-4FA7-B424-FB44EBAD5C13}"/>
                  </a:ext>
                </a:extLst>
              </p:cNvPr>
              <p:cNvSpPr txBox="1"/>
              <p:nvPr/>
            </p:nvSpPr>
            <p:spPr>
              <a:xfrm>
                <a:off x="6887536" y="2948269"/>
                <a:ext cx="10610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ko-KR" altLang="en-US" sz="2000" b="1" u="sng" dirty="0">
                    <a:solidFill>
                      <a:srgbClr val="000000"/>
                    </a:solidFill>
                    <a:latin typeface="+mn-ea"/>
                  </a:rPr>
                  <a:t>기분이</a:t>
                </a:r>
                <a:endParaRPr kumimoji="1" lang="ko-KR" altLang="en-US" sz="200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48C985-3A6F-4FC5-82BC-341CE413823A}"/>
                  </a:ext>
                </a:extLst>
              </p:cNvPr>
              <p:cNvSpPr txBox="1"/>
              <p:nvPr/>
            </p:nvSpPr>
            <p:spPr>
              <a:xfrm>
                <a:off x="6887536" y="3348379"/>
                <a:ext cx="10610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ko-KR" altLang="en-US" sz="2000" b="1" u="sng" dirty="0">
                    <a:solidFill>
                      <a:srgbClr val="000000"/>
                    </a:solidFill>
                    <a:latin typeface="+mn-ea"/>
                  </a:rPr>
                  <a:t>기반이</a:t>
                </a:r>
                <a:endParaRPr kumimoji="1" lang="ko-KR" altLang="en-US" sz="200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345CEC3-EF55-499E-85B4-61060452496E}"/>
                  </a:ext>
                </a:extLst>
              </p:cNvPr>
              <p:cNvSpPr txBox="1"/>
              <p:nvPr/>
            </p:nvSpPr>
            <p:spPr>
              <a:xfrm>
                <a:off x="8250858" y="2997773"/>
                <a:ext cx="186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ko-KR" sz="2000" dirty="0">
                    <a:solidFill>
                      <a:srgbClr val="000000"/>
                    </a:solidFill>
                    <a:latin typeface="+mn-ea"/>
                  </a:rPr>
                  <a:t>N</a:t>
                </a:r>
              </a:p>
            </p:txBody>
          </p:sp>
          <p:sp>
            <p:nvSpPr>
              <p:cNvPr id="6" name="오른쪽 중괄호 5">
                <a:extLst>
                  <a:ext uri="{FF2B5EF4-FFF2-40B4-BE49-F238E27FC236}">
                    <a16:creationId xmlns:a16="http://schemas.microsoft.com/office/drawing/2014/main" id="{6A11169E-BCFF-4B79-A265-1AF38A23B370}"/>
                  </a:ext>
                </a:extLst>
              </p:cNvPr>
              <p:cNvSpPr/>
              <p:nvPr/>
            </p:nvSpPr>
            <p:spPr>
              <a:xfrm>
                <a:off x="7855403" y="2617424"/>
                <a:ext cx="254887" cy="1108772"/>
              </a:xfrm>
              <a:prstGeom prst="rightBrace">
                <a:avLst>
                  <a:gd name="adj1" fmla="val 51176"/>
                  <a:gd name="adj2" fmla="val 5151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80F86256-32E5-4DB2-83CA-0BF77738BD77}"/>
                </a:ext>
              </a:extLst>
            </p:cNvPr>
            <p:cNvSpPr/>
            <p:nvPr/>
          </p:nvSpPr>
          <p:spPr>
            <a:xfrm>
              <a:off x="5631057" y="3576659"/>
              <a:ext cx="240410" cy="474793"/>
            </a:xfrm>
            <a:prstGeom prst="downArrow">
              <a:avLst/>
            </a:prstGeom>
            <a:noFill/>
            <a:ln w="28575"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0" name="그림 119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8AD540F3-E6BD-479E-8120-1B5422C87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0" y="2159451"/>
            <a:ext cx="279732" cy="2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76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28470A-BA3E-49EC-8DC0-891FD2CAE46F}"/>
              </a:ext>
            </a:extLst>
          </p:cNvPr>
          <p:cNvGrpSpPr/>
          <p:nvPr/>
        </p:nvGrpSpPr>
        <p:grpSpPr>
          <a:xfrm>
            <a:off x="7275007" y="5602739"/>
            <a:ext cx="4874802" cy="1192964"/>
            <a:chOff x="7003701" y="5361664"/>
            <a:chExt cx="5146108" cy="1434039"/>
          </a:xfrm>
        </p:grpSpPr>
        <p:pic>
          <p:nvPicPr>
            <p:cNvPr id="13" name="그림 12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EAF62255-C501-4164-AB24-B973735B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3701" y="5361664"/>
              <a:ext cx="5146108" cy="143403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C8E394E-64DD-47A4-8928-22CBAE97A56D}"/>
                </a:ext>
              </a:extLst>
            </p:cNvPr>
            <p:cNvSpPr/>
            <p:nvPr/>
          </p:nvSpPr>
          <p:spPr>
            <a:xfrm>
              <a:off x="8500905" y="5394001"/>
              <a:ext cx="3648904" cy="14016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본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441065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Self-Attention </a:t>
            </a:r>
            <a:r>
              <a:rPr kumimoji="1" lang="ko-KR" altLang="en-US" dirty="0"/>
              <a:t>과정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24400" y="6499790"/>
            <a:ext cx="2743200" cy="365125"/>
          </a:xfrm>
        </p:spPr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A0390F-F765-4756-BBB9-2637392E63BA}"/>
              </a:ext>
            </a:extLst>
          </p:cNvPr>
          <p:cNvSpPr txBox="1"/>
          <p:nvPr/>
        </p:nvSpPr>
        <p:spPr>
          <a:xfrm>
            <a:off x="1411444" y="1752906"/>
            <a:ext cx="936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i="0" dirty="0"/>
              <a:t>손흥민은 다시 태극 마크를 달게 돼 </a:t>
            </a:r>
            <a:r>
              <a:rPr lang="ko-KR" altLang="en-US" sz="2000" b="1" i="0" u="sng" dirty="0"/>
              <a:t>기분이</a:t>
            </a:r>
            <a:r>
              <a:rPr lang="ko-KR" altLang="en-US" sz="2000" i="0" dirty="0"/>
              <a:t> 좋고 영광이라고 소감을 밝혔다</a:t>
            </a:r>
            <a:r>
              <a:rPr lang="en-US" altLang="ko-KR" sz="2000" i="0" dirty="0"/>
              <a:t>.</a:t>
            </a:r>
            <a:endParaRPr lang="ko-KR" altLang="en-US" sz="2000" i="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2A3C9C-7C99-4366-B5B3-E623F5F68BE3}"/>
              </a:ext>
            </a:extLst>
          </p:cNvPr>
          <p:cNvGrpSpPr/>
          <p:nvPr/>
        </p:nvGrpSpPr>
        <p:grpSpPr>
          <a:xfrm>
            <a:off x="2231004" y="2893846"/>
            <a:ext cx="7562384" cy="2785313"/>
            <a:chOff x="2231004" y="2893846"/>
            <a:chExt cx="7562384" cy="27853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8312B9-FEA5-40D5-8618-07556B59E65C}"/>
                </a:ext>
              </a:extLst>
            </p:cNvPr>
            <p:cNvGrpSpPr/>
            <p:nvPr/>
          </p:nvGrpSpPr>
          <p:grpSpPr>
            <a:xfrm>
              <a:off x="3460113" y="4124308"/>
              <a:ext cx="5215207" cy="400110"/>
              <a:chOff x="3460113" y="3689650"/>
              <a:chExt cx="5215207" cy="40011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70626A5B-1BAB-4434-BFE1-9507475E05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60113" y="3909801"/>
                <a:ext cx="5215207" cy="0"/>
              </a:xfrm>
              <a:prstGeom prst="straightConnector1">
                <a:avLst/>
              </a:prstGeom>
              <a:ln w="25400">
                <a:solidFill>
                  <a:srgbClr val="909090"/>
                </a:solidFill>
                <a:prstDash val="dash"/>
                <a:headEnd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20EF64-498C-430F-A02D-BCE002A804A3}"/>
                  </a:ext>
                </a:extLst>
              </p:cNvPr>
              <p:cNvSpPr txBox="1"/>
              <p:nvPr/>
            </p:nvSpPr>
            <p:spPr>
              <a:xfrm>
                <a:off x="5145197" y="3689650"/>
                <a:ext cx="186781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i="0" dirty="0">
                    <a:latin typeface="+mn-lt"/>
                    <a:ea typeface="+mj-ea"/>
                  </a:rPr>
                  <a:t>Self-Attention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759923-084C-476E-B2E5-0126CA317A8D}"/>
                </a:ext>
              </a:extLst>
            </p:cNvPr>
            <p:cNvGrpSpPr/>
            <p:nvPr/>
          </p:nvGrpSpPr>
          <p:grpSpPr>
            <a:xfrm>
              <a:off x="2773724" y="2893846"/>
              <a:ext cx="6644552" cy="444956"/>
              <a:chOff x="3021262" y="2365318"/>
              <a:chExt cx="6644552" cy="489452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C7C2CEC-C053-4619-A7F7-BB72420BB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1262" y="2365318"/>
                <a:ext cx="5215207" cy="489452"/>
              </a:xfrm>
              <a:prstGeom prst="rect">
                <a:avLst/>
              </a:prstGeom>
            </p:spPr>
          </p:pic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B675411-FC1F-4ADC-84FF-CABAC3F2A5CA}"/>
                  </a:ext>
                </a:extLst>
              </p:cNvPr>
              <p:cNvGrpSpPr/>
              <p:nvPr/>
            </p:nvGrpSpPr>
            <p:grpSpPr>
              <a:xfrm>
                <a:off x="8406895" y="2442662"/>
                <a:ext cx="1258919" cy="323165"/>
                <a:chOff x="6675482" y="2791513"/>
                <a:chExt cx="1258919" cy="323165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4FB7F0C0-468F-4AFE-A9C0-AF9E20C607B5}"/>
                    </a:ext>
                  </a:extLst>
                </p:cNvPr>
                <p:cNvCxnSpPr/>
                <p:nvPr/>
              </p:nvCxnSpPr>
              <p:spPr bwMode="auto">
                <a:xfrm>
                  <a:off x="6675482" y="2962890"/>
                  <a:ext cx="630765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90909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8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3B0E6C9-6E3E-40C6-9439-35A878E1AC8B}"/>
                    </a:ext>
                  </a:extLst>
                </p:cNvPr>
                <p:cNvSpPr txBox="1"/>
                <p:nvPr/>
              </p:nvSpPr>
              <p:spPr>
                <a:xfrm>
                  <a:off x="7365014" y="2791513"/>
                  <a:ext cx="569387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500" b="1" i="0" dirty="0">
                      <a:latin typeface="+mn-lt"/>
                    </a:rPr>
                    <a:t>( 1 )</a:t>
                  </a:r>
                  <a:endParaRPr lang="ko-KR" altLang="en-US" sz="1500" b="1" i="0" dirty="0">
                    <a:latin typeface="+mn-lt"/>
                  </a:endParaRPr>
                </a:p>
              </p:txBody>
            </p: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29D81BC-29F6-4A3E-A785-B2711FF44CA1}"/>
                </a:ext>
              </a:extLst>
            </p:cNvPr>
            <p:cNvGrpSpPr/>
            <p:nvPr/>
          </p:nvGrpSpPr>
          <p:grpSpPr>
            <a:xfrm>
              <a:off x="8732342" y="3287005"/>
              <a:ext cx="1061046" cy="2392154"/>
              <a:chOff x="8732342" y="3287005"/>
              <a:chExt cx="1061046" cy="2392154"/>
            </a:xfrm>
          </p:grpSpPr>
          <p:pic>
            <p:nvPicPr>
              <p:cNvPr id="46" name="그림 45" descr="보조의자, 그리기, 테이블이(가) 표시된 사진&#10;&#10;자동 생성된 설명">
                <a:extLst>
                  <a:ext uri="{FF2B5EF4-FFF2-40B4-BE49-F238E27FC236}">
                    <a16:creationId xmlns:a16="http://schemas.microsoft.com/office/drawing/2014/main" id="{E7E08B4F-A7A6-46C4-8B43-4691B6E32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2342" y="5376701"/>
                <a:ext cx="1061046" cy="302458"/>
              </a:xfrm>
              <a:prstGeom prst="rect">
                <a:avLst/>
              </a:prstGeom>
            </p:spPr>
          </p:pic>
          <p:pic>
            <p:nvPicPr>
              <p:cNvPr id="54" name="그림 53" descr="게임이(가) 표시된 사진&#10;&#10;자동 생성된 설명">
                <a:extLst>
                  <a:ext uri="{FF2B5EF4-FFF2-40B4-BE49-F238E27FC236}">
                    <a16:creationId xmlns:a16="http://schemas.microsoft.com/office/drawing/2014/main" id="{A20E9A09-938D-45A3-ADC1-F935B2918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6703" y="3287005"/>
                <a:ext cx="512325" cy="2072239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BA6097D-CD88-4ECB-BF14-37E3AB1E45F2}"/>
                </a:ext>
              </a:extLst>
            </p:cNvPr>
            <p:cNvGrpSpPr/>
            <p:nvPr/>
          </p:nvGrpSpPr>
          <p:grpSpPr>
            <a:xfrm>
              <a:off x="2231004" y="3304462"/>
              <a:ext cx="1085440" cy="2357163"/>
              <a:chOff x="2231004" y="3304462"/>
              <a:chExt cx="1085440" cy="2357163"/>
            </a:xfrm>
          </p:grpSpPr>
          <p:pic>
            <p:nvPicPr>
              <p:cNvPr id="47" name="그림 46" descr="그리기, 테이블이(가) 표시된 사진&#10;&#10;자동 생성된 설명">
                <a:extLst>
                  <a:ext uri="{FF2B5EF4-FFF2-40B4-BE49-F238E27FC236}">
                    <a16:creationId xmlns:a16="http://schemas.microsoft.com/office/drawing/2014/main" id="{8E8D89CD-4C34-4700-AFEB-F4CB06981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1004" y="5359167"/>
                <a:ext cx="1085440" cy="302458"/>
              </a:xfrm>
              <a:prstGeom prst="rect">
                <a:avLst/>
              </a:prstGeom>
            </p:spPr>
          </p:pic>
          <p:pic>
            <p:nvPicPr>
              <p:cNvPr id="55" name="그림 54" descr="게임이(가) 표시된 사진&#10;&#10;자동 생성된 설명">
                <a:extLst>
                  <a:ext uri="{FF2B5EF4-FFF2-40B4-BE49-F238E27FC236}">
                    <a16:creationId xmlns:a16="http://schemas.microsoft.com/office/drawing/2014/main" id="{2415ACAB-4E39-4D8E-87AD-7A8435F89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795" y="3304462"/>
                <a:ext cx="747715" cy="2072239"/>
              </a:xfrm>
              <a:prstGeom prst="rect">
                <a:avLst/>
              </a:prstGeom>
            </p:spPr>
          </p:pic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3D92A77-4908-49A7-ADB6-A8C997D461F6}"/>
              </a:ext>
            </a:extLst>
          </p:cNvPr>
          <p:cNvSpPr txBox="1"/>
          <p:nvPr/>
        </p:nvSpPr>
        <p:spPr>
          <a:xfrm>
            <a:off x="5792111" y="2104293"/>
            <a:ext cx="1061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0" u="sng" dirty="0"/>
              <a:t>기본이</a:t>
            </a:r>
            <a:endParaRPr lang="ko-KR" altLang="en-US" sz="2000" i="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B08827-DEAA-49A3-B103-E8B7E5715163}"/>
              </a:ext>
            </a:extLst>
          </p:cNvPr>
          <p:cNvSpPr txBox="1"/>
          <p:nvPr/>
        </p:nvSpPr>
        <p:spPr>
          <a:xfrm>
            <a:off x="5792111" y="2480401"/>
            <a:ext cx="1061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0" u="sng" dirty="0"/>
              <a:t>기반이</a:t>
            </a:r>
            <a:endParaRPr lang="ko-KR" alt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765520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28470A-BA3E-49EC-8DC0-891FD2CAE46F}"/>
              </a:ext>
            </a:extLst>
          </p:cNvPr>
          <p:cNvGrpSpPr/>
          <p:nvPr/>
        </p:nvGrpSpPr>
        <p:grpSpPr>
          <a:xfrm>
            <a:off x="7275007" y="5546282"/>
            <a:ext cx="4874802" cy="1249421"/>
            <a:chOff x="7003701" y="5293798"/>
            <a:chExt cx="5146108" cy="1501905"/>
          </a:xfrm>
        </p:grpSpPr>
        <p:pic>
          <p:nvPicPr>
            <p:cNvPr id="13" name="그림 12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EAF62255-C501-4164-AB24-B973735B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3701" y="5361664"/>
              <a:ext cx="5146108" cy="143403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C8E394E-64DD-47A4-8928-22CBAE97A56D}"/>
                </a:ext>
              </a:extLst>
            </p:cNvPr>
            <p:cNvSpPr/>
            <p:nvPr/>
          </p:nvSpPr>
          <p:spPr>
            <a:xfrm>
              <a:off x="9009538" y="5394001"/>
              <a:ext cx="3140271" cy="14016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B5F210-AF95-42C6-B4CB-FE1C629324D9}"/>
                </a:ext>
              </a:extLst>
            </p:cNvPr>
            <p:cNvSpPr/>
            <p:nvPr/>
          </p:nvSpPr>
          <p:spPr>
            <a:xfrm>
              <a:off x="7099169" y="5293798"/>
              <a:ext cx="1601746" cy="15018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본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441065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Attention-Score </a:t>
            </a:r>
            <a:r>
              <a:rPr kumimoji="1" lang="ko-KR" altLang="en-US" dirty="0"/>
              <a:t>계산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24400" y="6499790"/>
            <a:ext cx="2743200" cy="365125"/>
          </a:xfrm>
        </p:spPr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A0390F-F765-4756-BBB9-2637392E63BA}"/>
              </a:ext>
            </a:extLst>
          </p:cNvPr>
          <p:cNvSpPr txBox="1"/>
          <p:nvPr/>
        </p:nvSpPr>
        <p:spPr>
          <a:xfrm>
            <a:off x="1411444" y="1752906"/>
            <a:ext cx="936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i="0" dirty="0"/>
              <a:t>손흥민은 다시 태극 마크를 달게 돼 </a:t>
            </a:r>
            <a:r>
              <a:rPr lang="ko-KR" altLang="en-US" sz="2000" b="1" i="0" u="sng" dirty="0"/>
              <a:t>기분이</a:t>
            </a:r>
            <a:r>
              <a:rPr lang="ko-KR" altLang="en-US" sz="2000" i="0" dirty="0"/>
              <a:t> 좋고 영광이라고 소감을 밝혔다</a:t>
            </a:r>
            <a:r>
              <a:rPr lang="en-US" altLang="ko-KR" sz="2000" i="0" dirty="0"/>
              <a:t>.</a:t>
            </a:r>
            <a:endParaRPr lang="ko-KR" altLang="en-US" sz="2000" i="0" dirty="0"/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F0D8E0CB-F65E-4020-8DF2-6F9D02925B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2374" y="2893334"/>
            <a:ext cx="5427252" cy="2021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C30441-C2B8-4852-90BA-8F4491D54DBF}"/>
              </a:ext>
            </a:extLst>
          </p:cNvPr>
          <p:cNvGrpSpPr/>
          <p:nvPr/>
        </p:nvGrpSpPr>
        <p:grpSpPr>
          <a:xfrm>
            <a:off x="2388751" y="2323120"/>
            <a:ext cx="7414498" cy="400110"/>
            <a:chOff x="691358" y="2285296"/>
            <a:chExt cx="7414498" cy="400110"/>
          </a:xfrm>
        </p:grpSpPr>
        <p:pic>
          <p:nvPicPr>
            <p:cNvPr id="25" name="그림 24" descr="개체, 시계이(가) 표시된 사진&#10;&#10;자동 생성된 설명">
              <a:extLst>
                <a:ext uri="{FF2B5EF4-FFF2-40B4-BE49-F238E27FC236}">
                  <a16:creationId xmlns:a16="http://schemas.microsoft.com/office/drawing/2014/main" id="{6A5A30E5-CD27-40AC-9172-EB0E3FEA5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815"/>
            <a:stretch/>
          </p:blipFill>
          <p:spPr>
            <a:xfrm>
              <a:off x="691358" y="2285296"/>
              <a:ext cx="4704761" cy="400110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D61399-A1A4-45E6-994A-0F1DD84D630E}"/>
                </a:ext>
              </a:extLst>
            </p:cNvPr>
            <p:cNvGrpSpPr/>
            <p:nvPr/>
          </p:nvGrpSpPr>
          <p:grpSpPr>
            <a:xfrm>
              <a:off x="5454886" y="2323769"/>
              <a:ext cx="2650970" cy="323165"/>
              <a:chOff x="5283431" y="2801307"/>
              <a:chExt cx="2650970" cy="323165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0F9DB41-9C2D-4014-A764-F7C8C7D1EEFF}"/>
                  </a:ext>
                </a:extLst>
              </p:cNvPr>
              <p:cNvCxnSpPr/>
              <p:nvPr/>
            </p:nvCxnSpPr>
            <p:spPr bwMode="auto">
              <a:xfrm>
                <a:off x="5283431" y="2962890"/>
                <a:ext cx="202281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909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8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392BE3-746D-4911-9A96-B1829CFB61B7}"/>
                  </a:ext>
                </a:extLst>
              </p:cNvPr>
              <p:cNvSpPr txBox="1"/>
              <p:nvPr/>
            </p:nvSpPr>
            <p:spPr>
              <a:xfrm>
                <a:off x="7365014" y="2801307"/>
                <a:ext cx="56938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i="0" dirty="0">
                    <a:latin typeface="+mn-lt"/>
                  </a:rPr>
                  <a:t>( 2 )</a:t>
                </a:r>
                <a:endParaRPr lang="ko-KR" altLang="en-US" sz="1500" b="1" i="0" dirty="0">
                  <a:latin typeface="+mn-lt"/>
                </a:endParaRPr>
              </a:p>
            </p:txBody>
          </p:sp>
        </p:grpSp>
      </p:grp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A0A4A0CA-D7E5-4698-9213-BA1B677C4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21" y="5158839"/>
            <a:ext cx="3595627" cy="13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69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46E54-4A85-4EB6-AB3C-4B8CFEF7E235}"/>
              </a:ext>
            </a:extLst>
          </p:cNvPr>
          <p:cNvGrpSpPr/>
          <p:nvPr/>
        </p:nvGrpSpPr>
        <p:grpSpPr>
          <a:xfrm>
            <a:off x="2277750" y="5025166"/>
            <a:ext cx="4855057" cy="1480484"/>
            <a:chOff x="2379350" y="5004846"/>
            <a:chExt cx="4855057" cy="1480484"/>
          </a:xfrm>
        </p:grpSpPr>
        <p:pic>
          <p:nvPicPr>
            <p:cNvPr id="17" name="그림 16" descr="시계, 검은색, 하얀색, 방이(가) 표시된 사진&#10;&#10;자동 생성된 설명">
              <a:extLst>
                <a:ext uri="{FF2B5EF4-FFF2-40B4-BE49-F238E27FC236}">
                  <a16:creationId xmlns:a16="http://schemas.microsoft.com/office/drawing/2014/main" id="{07F85809-83CB-4EB3-9821-9D1C4989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350" y="5004846"/>
              <a:ext cx="3901096" cy="1480484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53A5B98-00D2-419A-AD0A-BF3D7EFD04CC}"/>
                </a:ext>
              </a:extLst>
            </p:cNvPr>
            <p:cNvGrpSpPr/>
            <p:nvPr/>
          </p:nvGrpSpPr>
          <p:grpSpPr>
            <a:xfrm>
              <a:off x="6409048" y="5547380"/>
              <a:ext cx="825359" cy="323165"/>
              <a:chOff x="5499455" y="2882744"/>
              <a:chExt cx="826254" cy="244438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24BA492-13FF-49A6-B780-16F5348E8BB9}"/>
                  </a:ext>
                </a:extLst>
              </p:cNvPr>
              <p:cNvCxnSpPr/>
              <p:nvPr/>
            </p:nvCxnSpPr>
            <p:spPr bwMode="auto">
              <a:xfrm>
                <a:off x="5499455" y="3013513"/>
                <a:ext cx="3047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909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8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4E6A29-4509-421C-B09F-BFD976516811}"/>
                  </a:ext>
                </a:extLst>
              </p:cNvPr>
              <p:cNvSpPr txBox="1"/>
              <p:nvPr/>
            </p:nvSpPr>
            <p:spPr>
              <a:xfrm>
                <a:off x="5755705" y="2882744"/>
                <a:ext cx="570004" cy="244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i="0" dirty="0">
                    <a:latin typeface="+mn-lt"/>
                  </a:rPr>
                  <a:t>( 3 )</a:t>
                </a:r>
                <a:endParaRPr lang="ko-KR" altLang="en-US" sz="1500" b="1" i="0" dirty="0">
                  <a:latin typeface="+mn-lt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28470A-BA3E-49EC-8DC0-891FD2CAE46F}"/>
              </a:ext>
            </a:extLst>
          </p:cNvPr>
          <p:cNvGrpSpPr/>
          <p:nvPr/>
        </p:nvGrpSpPr>
        <p:grpSpPr>
          <a:xfrm>
            <a:off x="7275007" y="5546282"/>
            <a:ext cx="4874802" cy="1249421"/>
            <a:chOff x="7003701" y="5293798"/>
            <a:chExt cx="5146108" cy="1501905"/>
          </a:xfrm>
        </p:grpSpPr>
        <p:pic>
          <p:nvPicPr>
            <p:cNvPr id="13" name="그림 12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EAF62255-C501-4164-AB24-B973735B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3701" y="5361664"/>
              <a:ext cx="5146108" cy="143403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C8E394E-64DD-47A4-8928-22CBAE97A56D}"/>
                </a:ext>
              </a:extLst>
            </p:cNvPr>
            <p:cNvSpPr/>
            <p:nvPr/>
          </p:nvSpPr>
          <p:spPr>
            <a:xfrm>
              <a:off x="9528306" y="5394001"/>
              <a:ext cx="2621502" cy="14017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B5F210-AF95-42C6-B4CB-FE1C629324D9}"/>
                </a:ext>
              </a:extLst>
            </p:cNvPr>
            <p:cNvSpPr/>
            <p:nvPr/>
          </p:nvSpPr>
          <p:spPr>
            <a:xfrm>
              <a:off x="7099169" y="5293798"/>
              <a:ext cx="2135395" cy="15018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본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44106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가중치 부여</a:t>
            </a:r>
            <a:r>
              <a:rPr kumimoji="1" lang="en-US" altLang="ko-KR" dirty="0"/>
              <a:t> </a:t>
            </a:r>
            <a:r>
              <a:rPr kumimoji="1" lang="ko-KR" altLang="en-US" dirty="0"/>
              <a:t>계산과정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24400" y="6499790"/>
            <a:ext cx="2743200" cy="365125"/>
          </a:xfrm>
        </p:spPr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A0390F-F765-4756-BBB9-2637392E63BA}"/>
              </a:ext>
            </a:extLst>
          </p:cNvPr>
          <p:cNvSpPr txBox="1"/>
          <p:nvPr/>
        </p:nvSpPr>
        <p:spPr>
          <a:xfrm>
            <a:off x="1411444" y="1752906"/>
            <a:ext cx="936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i="0" u="sng" dirty="0"/>
              <a:t>손흥민은</a:t>
            </a:r>
            <a:r>
              <a:rPr lang="ko-KR" altLang="en-US" sz="2000" i="0" dirty="0"/>
              <a:t> </a:t>
            </a:r>
            <a:r>
              <a:rPr lang="ko-KR" altLang="en-US" sz="2000" i="0" u="sng" dirty="0">
                <a:solidFill>
                  <a:srgbClr val="0000FF"/>
                </a:solidFill>
              </a:rPr>
              <a:t>다시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태극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마크를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달게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돼</a:t>
            </a:r>
            <a:r>
              <a:rPr lang="ko-KR" altLang="en-US" sz="2000" i="0" dirty="0"/>
              <a:t> </a:t>
            </a:r>
            <a:r>
              <a:rPr lang="ko-KR" altLang="en-US" sz="2000" b="1" i="0" dirty="0">
                <a:solidFill>
                  <a:srgbClr val="FF0000"/>
                </a:solidFill>
              </a:rPr>
              <a:t>기분이</a:t>
            </a:r>
            <a:r>
              <a:rPr lang="ko-KR" altLang="en-US" sz="2000" i="0" dirty="0"/>
              <a:t> </a:t>
            </a:r>
            <a:r>
              <a:rPr lang="ko-KR" altLang="en-US" sz="2000" i="0" u="sng" dirty="0">
                <a:solidFill>
                  <a:srgbClr val="0000FF"/>
                </a:solidFill>
              </a:rPr>
              <a:t>좋고</a:t>
            </a:r>
            <a:r>
              <a:rPr lang="ko-KR" altLang="en-US" sz="2000" i="0" dirty="0"/>
              <a:t> </a:t>
            </a:r>
            <a:r>
              <a:rPr lang="ko-KR" altLang="en-US" sz="2000" i="0" u="sng" dirty="0">
                <a:solidFill>
                  <a:srgbClr val="0000FF"/>
                </a:solidFill>
              </a:rPr>
              <a:t>영광이라고</a:t>
            </a:r>
            <a:r>
              <a:rPr lang="ko-KR" altLang="en-US" sz="2000" i="0" dirty="0"/>
              <a:t> </a:t>
            </a:r>
            <a:r>
              <a:rPr lang="ko-KR" altLang="en-US" sz="2000" i="0" u="sng" dirty="0">
                <a:solidFill>
                  <a:srgbClr val="0000FF"/>
                </a:solidFill>
              </a:rPr>
              <a:t>소감을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밝혔다</a:t>
            </a:r>
            <a:r>
              <a:rPr lang="en-US" altLang="ko-KR" sz="2000" i="0" dirty="0"/>
              <a:t>.</a:t>
            </a:r>
            <a:endParaRPr lang="ko-KR" altLang="en-US" sz="2000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AEA92E-6D79-4A7B-BCE2-66D3E7CAB853}"/>
                  </a:ext>
                </a:extLst>
              </p:cNvPr>
              <p:cNvSpPr txBox="1"/>
              <p:nvPr/>
            </p:nvSpPr>
            <p:spPr>
              <a:xfrm>
                <a:off x="1684749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AEA92E-6D79-4A7B-BCE2-66D3E7CAB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749" y="2065112"/>
                <a:ext cx="661148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1C4E76-5BDA-499C-92DE-6E0BCE2D4E66}"/>
                  </a:ext>
                </a:extLst>
              </p:cNvPr>
              <p:cNvSpPr txBox="1"/>
              <p:nvPr/>
            </p:nvSpPr>
            <p:spPr>
              <a:xfrm>
                <a:off x="2604343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− 5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1C4E76-5BDA-499C-92DE-6E0BCE2D4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343" y="2065112"/>
                <a:ext cx="661148" cy="276999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A2B92-D38C-4A97-9509-5CB080CC324D}"/>
                  </a:ext>
                </a:extLst>
              </p:cNvPr>
              <p:cNvSpPr txBox="1"/>
              <p:nvPr/>
            </p:nvSpPr>
            <p:spPr>
              <a:xfrm>
                <a:off x="7839238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A2B92-D38C-4A97-9509-5CB080CC3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238" y="2065112"/>
                <a:ext cx="661148" cy="276999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CEBFF5-33DC-446D-B692-961860EC5FFF}"/>
                  </a:ext>
                </a:extLst>
              </p:cNvPr>
              <p:cNvSpPr txBox="1"/>
              <p:nvPr/>
            </p:nvSpPr>
            <p:spPr>
              <a:xfrm>
                <a:off x="4020502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CEBFF5-33DC-446D-B692-961860EC5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02" y="2065112"/>
                <a:ext cx="661148" cy="276999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F410E6-5CC2-4F1B-BD24-24C7D992FAF1}"/>
                  </a:ext>
                </a:extLst>
              </p:cNvPr>
              <p:cNvSpPr txBox="1"/>
              <p:nvPr/>
            </p:nvSpPr>
            <p:spPr>
              <a:xfrm>
                <a:off x="4797860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F410E6-5CC2-4F1B-BD24-24C7D992F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860" y="2065112"/>
                <a:ext cx="661148" cy="276999"/>
              </a:xfrm>
              <a:prstGeom prst="rect">
                <a:avLst/>
              </a:prstGeom>
              <a:blipFill>
                <a:blip r:embed="rId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A7EB2C-F090-4363-9FED-644CB6FA45BE}"/>
                  </a:ext>
                </a:extLst>
              </p:cNvPr>
              <p:cNvSpPr txBox="1"/>
              <p:nvPr/>
            </p:nvSpPr>
            <p:spPr>
              <a:xfrm>
                <a:off x="5353968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A7EB2C-F090-4363-9FED-644CB6FA4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8" y="2065112"/>
                <a:ext cx="661148" cy="276999"/>
              </a:xfrm>
              <a:prstGeom prst="rect">
                <a:avLst/>
              </a:prstGeom>
              <a:blipFill>
                <a:blip r:embed="rId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37039E-DB0E-4F2A-93DE-4774EBB24226}"/>
                  </a:ext>
                </a:extLst>
              </p:cNvPr>
              <p:cNvSpPr txBox="1"/>
              <p:nvPr/>
            </p:nvSpPr>
            <p:spPr>
              <a:xfrm>
                <a:off x="5993925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37039E-DB0E-4F2A-93DE-4774EBB2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925" y="2065112"/>
                <a:ext cx="661148" cy="276999"/>
              </a:xfrm>
              <a:prstGeom prst="rect">
                <a:avLst/>
              </a:prstGeom>
              <a:blipFill>
                <a:blip r:embed="rId10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3CF93C-8AC1-4A82-BA18-0ED4AD45C910}"/>
                  </a:ext>
                </a:extLst>
              </p:cNvPr>
              <p:cNvSpPr txBox="1"/>
              <p:nvPr/>
            </p:nvSpPr>
            <p:spPr>
              <a:xfrm>
                <a:off x="6777821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3CF93C-8AC1-4A82-BA18-0ED4AD45C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821" y="2065112"/>
                <a:ext cx="661148" cy="276999"/>
              </a:xfrm>
              <a:prstGeom prst="rect">
                <a:avLst/>
              </a:prstGeom>
              <a:blipFill>
                <a:blip r:embed="rId1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A6049B-1D30-42BB-A8CD-4488B3B4CA56}"/>
                  </a:ext>
                </a:extLst>
              </p:cNvPr>
              <p:cNvSpPr txBox="1"/>
              <p:nvPr/>
            </p:nvSpPr>
            <p:spPr>
              <a:xfrm>
                <a:off x="9919716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A6049B-1D30-42BB-A8CD-4488B3B4C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716" y="2065112"/>
                <a:ext cx="661148" cy="276999"/>
              </a:xfrm>
              <a:prstGeom prst="rect">
                <a:avLst/>
              </a:prstGeom>
              <a:blipFill>
                <a:blip r:embed="rId1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2B9248-A442-48BC-921F-CD1EEAC8CF3C}"/>
                  </a:ext>
                </a:extLst>
              </p:cNvPr>
              <p:cNvSpPr txBox="1"/>
              <p:nvPr/>
            </p:nvSpPr>
            <p:spPr>
              <a:xfrm>
                <a:off x="9015187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2B9248-A442-48BC-921F-CD1EEAC8C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187" y="2065112"/>
                <a:ext cx="661148" cy="27699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3A528A-AE90-4B0F-9AC1-F38C6EA8945E}"/>
                  </a:ext>
                </a:extLst>
              </p:cNvPr>
              <p:cNvSpPr txBox="1"/>
              <p:nvPr/>
            </p:nvSpPr>
            <p:spPr>
              <a:xfrm>
                <a:off x="3252614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3A528A-AE90-4B0F-9AC1-F38C6EA89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14" y="2065112"/>
                <a:ext cx="661148" cy="276999"/>
              </a:xfrm>
              <a:prstGeom prst="rect">
                <a:avLst/>
              </a:prstGeom>
              <a:blipFill>
                <a:blip r:embed="rId1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76EF3C7-015F-4D66-8C01-ED231B3B180E}"/>
              </a:ext>
            </a:extLst>
          </p:cNvPr>
          <p:cNvCxnSpPr>
            <a:cxnSpLocks/>
          </p:cNvCxnSpPr>
          <p:nvPr/>
        </p:nvCxnSpPr>
        <p:spPr>
          <a:xfrm>
            <a:off x="1997218" y="2342110"/>
            <a:ext cx="0" cy="252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91906E-6390-4A1F-94D9-3C3E932E862F}"/>
                  </a:ext>
                </a:extLst>
              </p:cNvPr>
              <p:cNvSpPr txBox="1"/>
              <p:nvPr/>
            </p:nvSpPr>
            <p:spPr>
              <a:xfrm>
                <a:off x="1492294" y="4897348"/>
                <a:ext cx="10081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91906E-6390-4A1F-94D9-3C3E932E8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94" y="4897348"/>
                <a:ext cx="100811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CB34BD-5D14-469A-A7AA-BFD948A311D6}"/>
                  </a:ext>
                </a:extLst>
              </p:cNvPr>
              <p:cNvSpPr txBox="1"/>
              <p:nvPr/>
            </p:nvSpPr>
            <p:spPr>
              <a:xfrm>
                <a:off x="2412599" y="4502111"/>
                <a:ext cx="1029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7 2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CB34BD-5D14-469A-A7AA-BFD948A31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599" y="4502111"/>
                <a:ext cx="102970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AF1FC4-30F8-4B9B-B2CF-3C2CA32516CC}"/>
              </a:ext>
            </a:extLst>
          </p:cNvPr>
          <p:cNvCxnSpPr>
            <a:cxnSpLocks/>
          </p:cNvCxnSpPr>
          <p:nvPr/>
        </p:nvCxnSpPr>
        <p:spPr>
          <a:xfrm>
            <a:off x="2915034" y="2342111"/>
            <a:ext cx="0" cy="216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444586-642C-464B-8E46-3D6BFA4BB61C}"/>
              </a:ext>
            </a:extLst>
          </p:cNvPr>
          <p:cNvCxnSpPr>
            <a:cxnSpLocks/>
          </p:cNvCxnSpPr>
          <p:nvPr/>
        </p:nvCxnSpPr>
        <p:spPr>
          <a:xfrm>
            <a:off x="4327002" y="2342111"/>
            <a:ext cx="0" cy="144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D0C0EE3-2882-478C-BE18-8A0CD4ADC200}"/>
              </a:ext>
            </a:extLst>
          </p:cNvPr>
          <p:cNvCxnSpPr>
            <a:cxnSpLocks/>
          </p:cNvCxnSpPr>
          <p:nvPr/>
        </p:nvCxnSpPr>
        <p:spPr>
          <a:xfrm>
            <a:off x="5104834" y="2342111"/>
            <a:ext cx="0" cy="1132049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035539-9BDE-4A7F-9758-A077A9EA7BDB}"/>
                  </a:ext>
                </a:extLst>
              </p:cNvPr>
              <p:cNvSpPr txBox="1"/>
              <p:nvPr/>
            </p:nvSpPr>
            <p:spPr>
              <a:xfrm>
                <a:off x="4049459" y="3205516"/>
                <a:ext cx="56557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035539-9BDE-4A7F-9758-A077A9EA7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9" y="3205516"/>
                <a:ext cx="56557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0F971A-E45C-4C77-94DC-9F9E8FEA3672}"/>
                  </a:ext>
                </a:extLst>
              </p:cNvPr>
              <p:cNvSpPr txBox="1"/>
              <p:nvPr/>
            </p:nvSpPr>
            <p:spPr>
              <a:xfrm>
                <a:off x="4802251" y="2932538"/>
                <a:ext cx="6169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0F971A-E45C-4C77-94DC-9F9E8FEA3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251" y="2932538"/>
                <a:ext cx="616988" cy="307777"/>
              </a:xfrm>
              <a:prstGeom prst="rect">
                <a:avLst/>
              </a:prstGeom>
              <a:blipFill>
                <a:blip r:embed="rId1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D86F670-A850-4D48-8B73-6A4F6D39FA94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5674742" y="2342111"/>
            <a:ext cx="4316" cy="8270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964F9A4-6E81-4717-B8CC-4FA3258E17DE}"/>
                  </a:ext>
                </a:extLst>
              </p:cNvPr>
              <p:cNvSpPr txBox="1"/>
              <p:nvPr/>
            </p:nvSpPr>
            <p:spPr>
              <a:xfrm>
                <a:off x="5288663" y="2619710"/>
                <a:ext cx="76410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964F9A4-6E81-4717-B8CC-4FA3258E1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63" y="2619710"/>
                <a:ext cx="764108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EE05BD-070A-452F-987D-3550951C158C}"/>
                  </a:ext>
                </a:extLst>
              </p:cNvPr>
              <p:cNvSpPr txBox="1"/>
              <p:nvPr/>
            </p:nvSpPr>
            <p:spPr>
              <a:xfrm>
                <a:off x="1648353" y="4281713"/>
                <a:ext cx="69754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1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EE05BD-070A-452F-987D-3550951C1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353" y="4281713"/>
                <a:ext cx="697544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E1D204-3419-43AD-ACDC-D1D3D4E05054}"/>
                  </a:ext>
                </a:extLst>
              </p:cNvPr>
              <p:cNvSpPr txBox="1"/>
              <p:nvPr/>
            </p:nvSpPr>
            <p:spPr>
              <a:xfrm>
                <a:off x="2569590" y="3938725"/>
                <a:ext cx="68814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altLang="ko-KR" sz="1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E1D204-3419-43AD-ACDC-D1D3D4E05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590" y="3938725"/>
                <a:ext cx="688148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6DBD62-74AE-46A0-8BDF-FFBFB66DC8F6}"/>
              </a:ext>
            </a:extLst>
          </p:cNvPr>
          <p:cNvCxnSpPr>
            <a:cxnSpLocks/>
          </p:cNvCxnSpPr>
          <p:nvPr/>
        </p:nvCxnSpPr>
        <p:spPr>
          <a:xfrm>
            <a:off x="3587490" y="2342111"/>
            <a:ext cx="0" cy="180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3F265-91ED-42B7-94F6-4F8AAE6F92D9}"/>
                  </a:ext>
                </a:extLst>
              </p:cNvPr>
              <p:cNvSpPr txBox="1"/>
              <p:nvPr/>
            </p:nvSpPr>
            <p:spPr>
              <a:xfrm>
                <a:off x="3241165" y="3615335"/>
                <a:ext cx="68789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3F265-91ED-42B7-94F6-4F8AAE6F9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165" y="3615335"/>
                <a:ext cx="687896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9AAB8B-C20E-48A6-ADDA-DAC2A1A279DC}"/>
                  </a:ext>
                </a:extLst>
              </p:cNvPr>
              <p:cNvSpPr txBox="1"/>
              <p:nvPr/>
            </p:nvSpPr>
            <p:spPr>
              <a:xfrm>
                <a:off x="3096817" y="4142111"/>
                <a:ext cx="9882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7 3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9AAB8B-C20E-48A6-ADDA-DAC2A1A27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17" y="4142111"/>
                <a:ext cx="988236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A318C2-E515-4E49-9AD8-56BB1139DC94}"/>
                  </a:ext>
                </a:extLst>
              </p:cNvPr>
              <p:cNvSpPr txBox="1"/>
              <p:nvPr/>
            </p:nvSpPr>
            <p:spPr>
              <a:xfrm>
                <a:off x="3830094" y="3819829"/>
                <a:ext cx="9882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7 4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A318C2-E515-4E49-9AD8-56BB1139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94" y="3819829"/>
                <a:ext cx="988236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0CD5AEC-3F9D-4ED5-B9A8-D296D9FABA64}"/>
                  </a:ext>
                </a:extLst>
              </p:cNvPr>
              <p:cNvSpPr txBox="1"/>
              <p:nvPr/>
            </p:nvSpPr>
            <p:spPr>
              <a:xfrm>
                <a:off x="4607235" y="3468266"/>
                <a:ext cx="9882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7 5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0CD5AEC-3F9D-4ED5-B9A8-D296D9FAB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235" y="3468266"/>
                <a:ext cx="988236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4CCAE5-8803-44E6-9583-FCF8877A717C}"/>
                  </a:ext>
                </a:extLst>
              </p:cNvPr>
              <p:cNvSpPr txBox="1"/>
              <p:nvPr/>
            </p:nvSpPr>
            <p:spPr>
              <a:xfrm>
                <a:off x="5084802" y="3169156"/>
                <a:ext cx="11885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7 6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=37.5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4CCAE5-8803-44E6-9583-FCF8877A7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02" y="3169156"/>
                <a:ext cx="118851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744A3FB-1FE6-4218-8951-7F3FBC4F407B}"/>
              </a:ext>
            </a:extLst>
          </p:cNvPr>
          <p:cNvCxnSpPr>
            <a:cxnSpLocks/>
          </p:cNvCxnSpPr>
          <p:nvPr/>
        </p:nvCxnSpPr>
        <p:spPr>
          <a:xfrm flipH="1">
            <a:off x="9320880" y="2342111"/>
            <a:ext cx="0" cy="144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2E55C2F-3E47-40FC-8B63-711CFF223375}"/>
              </a:ext>
            </a:extLst>
          </p:cNvPr>
          <p:cNvCxnSpPr>
            <a:cxnSpLocks/>
          </p:cNvCxnSpPr>
          <p:nvPr/>
        </p:nvCxnSpPr>
        <p:spPr>
          <a:xfrm flipH="1">
            <a:off x="8171183" y="2342111"/>
            <a:ext cx="0" cy="1132049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C80CCA-0DFC-4202-8128-5349A13D6633}"/>
                  </a:ext>
                </a:extLst>
              </p:cNvPr>
              <p:cNvSpPr txBox="1"/>
              <p:nvPr/>
            </p:nvSpPr>
            <p:spPr>
              <a:xfrm flipH="1">
                <a:off x="8966136" y="3205516"/>
                <a:ext cx="6990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C80CCA-0DFC-4202-8128-5349A13D6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66136" y="3205516"/>
                <a:ext cx="699002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C859FD-45F6-4D79-A47F-E03FF414B9A2}"/>
                  </a:ext>
                </a:extLst>
              </p:cNvPr>
              <p:cNvSpPr txBox="1"/>
              <p:nvPr/>
            </p:nvSpPr>
            <p:spPr>
              <a:xfrm flipH="1">
                <a:off x="7856778" y="2932538"/>
                <a:ext cx="6169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C859FD-45F6-4D79-A47F-E03FF414B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56778" y="2932538"/>
                <a:ext cx="616988" cy="307777"/>
              </a:xfrm>
              <a:prstGeom prst="rect">
                <a:avLst/>
              </a:prstGeom>
              <a:blipFill>
                <a:blip r:embed="rId2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59132D-C6CA-41C4-831F-CF23D3A8CF7E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075976" y="2342111"/>
            <a:ext cx="4316" cy="8270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8958575-3292-4698-950D-9D3E07D5FB26}"/>
                  </a:ext>
                </a:extLst>
              </p:cNvPr>
              <p:cNvSpPr txBox="1"/>
              <p:nvPr/>
            </p:nvSpPr>
            <p:spPr>
              <a:xfrm flipH="1">
                <a:off x="6702263" y="2630807"/>
                <a:ext cx="76410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8958575-3292-4698-950D-9D3E07D5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02263" y="2630807"/>
                <a:ext cx="764108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4771091-BDCA-403F-955F-6E0F647BD7BC}"/>
              </a:ext>
            </a:extLst>
          </p:cNvPr>
          <p:cNvCxnSpPr>
            <a:cxnSpLocks/>
          </p:cNvCxnSpPr>
          <p:nvPr/>
        </p:nvCxnSpPr>
        <p:spPr>
          <a:xfrm flipH="1">
            <a:off x="10219749" y="2342111"/>
            <a:ext cx="0" cy="180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58FB48-138F-4013-8EEF-BE283786922D}"/>
                  </a:ext>
                </a:extLst>
              </p:cNvPr>
              <p:cNvSpPr txBox="1"/>
              <p:nvPr/>
            </p:nvSpPr>
            <p:spPr>
              <a:xfrm flipH="1">
                <a:off x="9878178" y="3615335"/>
                <a:ext cx="68789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400" u="sng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58FB48-138F-4013-8EEF-BE283786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878178" y="3615335"/>
                <a:ext cx="687896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DD0219-4708-431A-B3C5-404A245BFE85}"/>
                  </a:ext>
                </a:extLst>
              </p:cNvPr>
              <p:cNvSpPr txBox="1"/>
              <p:nvPr/>
            </p:nvSpPr>
            <p:spPr>
              <a:xfrm flipH="1">
                <a:off x="9722186" y="4142111"/>
                <a:ext cx="98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7 11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DD0219-4708-431A-B3C5-404A245BF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22186" y="4142111"/>
                <a:ext cx="988236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96EB13-86F5-4234-A578-2C4098F6DAC0}"/>
                  </a:ext>
                </a:extLst>
              </p:cNvPr>
              <p:cNvSpPr txBox="1"/>
              <p:nvPr/>
            </p:nvSpPr>
            <p:spPr>
              <a:xfrm flipH="1">
                <a:off x="8738797" y="3785285"/>
                <a:ext cx="11697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7 10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=135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96EB13-86F5-4234-A578-2C4098F6D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38797" y="3785285"/>
                <a:ext cx="1169746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AB9E36E-10D1-415E-B588-6AABF262ABD4}"/>
                  </a:ext>
                </a:extLst>
              </p:cNvPr>
              <p:cNvSpPr txBox="1"/>
              <p:nvPr/>
            </p:nvSpPr>
            <p:spPr>
              <a:xfrm flipH="1">
                <a:off x="7642980" y="3468266"/>
                <a:ext cx="10633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7 9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AB9E36E-10D1-415E-B588-6AABF262A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42980" y="3468266"/>
                <a:ext cx="1063368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DDF5064-EF4E-47D4-872B-7831FBC4CED8}"/>
                  </a:ext>
                </a:extLst>
              </p:cNvPr>
              <p:cNvSpPr txBox="1"/>
              <p:nvPr/>
            </p:nvSpPr>
            <p:spPr>
              <a:xfrm flipH="1">
                <a:off x="6481720" y="3169156"/>
                <a:ext cx="11885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7 8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DDF5064-EF4E-47D4-872B-7831FBC4C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81720" y="3169156"/>
                <a:ext cx="1188512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451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28470A-BA3E-49EC-8DC0-891FD2CAE46F}"/>
              </a:ext>
            </a:extLst>
          </p:cNvPr>
          <p:cNvGrpSpPr/>
          <p:nvPr/>
        </p:nvGrpSpPr>
        <p:grpSpPr>
          <a:xfrm>
            <a:off x="7275007" y="5546282"/>
            <a:ext cx="4874802" cy="1249421"/>
            <a:chOff x="7003701" y="5293798"/>
            <a:chExt cx="5146108" cy="1501905"/>
          </a:xfrm>
        </p:grpSpPr>
        <p:pic>
          <p:nvPicPr>
            <p:cNvPr id="13" name="그림 12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EAF62255-C501-4164-AB24-B973735B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3701" y="5361664"/>
              <a:ext cx="5146108" cy="143403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C8E394E-64DD-47A4-8928-22CBAE97A56D}"/>
                </a:ext>
              </a:extLst>
            </p:cNvPr>
            <p:cNvSpPr/>
            <p:nvPr/>
          </p:nvSpPr>
          <p:spPr>
            <a:xfrm>
              <a:off x="10093025" y="5394001"/>
              <a:ext cx="2037476" cy="14017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B5F210-AF95-42C6-B4CB-FE1C629324D9}"/>
                </a:ext>
              </a:extLst>
            </p:cNvPr>
            <p:cNvSpPr/>
            <p:nvPr/>
          </p:nvSpPr>
          <p:spPr>
            <a:xfrm>
              <a:off x="7099169" y="5293798"/>
              <a:ext cx="2652582" cy="15018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본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44106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상위 </a:t>
            </a:r>
            <a:r>
              <a:rPr kumimoji="1" lang="en-US" altLang="ko-KR" dirty="0"/>
              <a:t>m</a:t>
            </a:r>
            <a:r>
              <a:rPr kumimoji="1" lang="ko-KR" altLang="en-US" dirty="0"/>
              <a:t>개 선정 과정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24400" y="6499790"/>
            <a:ext cx="2743200" cy="365125"/>
          </a:xfrm>
        </p:spPr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A0390F-F765-4756-BBB9-2637392E63BA}"/>
              </a:ext>
            </a:extLst>
          </p:cNvPr>
          <p:cNvSpPr txBox="1"/>
          <p:nvPr/>
        </p:nvSpPr>
        <p:spPr>
          <a:xfrm>
            <a:off x="1411444" y="1752906"/>
            <a:ext cx="936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i="0" u="sng" dirty="0"/>
              <a:t>손흥민은</a:t>
            </a:r>
            <a:r>
              <a:rPr lang="ko-KR" altLang="en-US" sz="2000" i="0" dirty="0"/>
              <a:t> </a:t>
            </a:r>
            <a:r>
              <a:rPr lang="ko-KR" altLang="en-US" sz="2000" i="0" u="sng" dirty="0">
                <a:solidFill>
                  <a:srgbClr val="0000FF"/>
                </a:solidFill>
              </a:rPr>
              <a:t>다시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태극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마크를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달게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돼</a:t>
            </a:r>
            <a:r>
              <a:rPr lang="ko-KR" altLang="en-US" sz="2000" i="0" dirty="0"/>
              <a:t> </a:t>
            </a:r>
            <a:r>
              <a:rPr lang="ko-KR" altLang="en-US" sz="2000" b="1" i="0" dirty="0">
                <a:solidFill>
                  <a:srgbClr val="FF0000"/>
                </a:solidFill>
              </a:rPr>
              <a:t>기분이</a:t>
            </a:r>
            <a:r>
              <a:rPr lang="ko-KR" altLang="en-US" sz="2000" i="0" dirty="0"/>
              <a:t> </a:t>
            </a:r>
            <a:r>
              <a:rPr lang="ko-KR" altLang="en-US" sz="2000" i="0" u="sng" dirty="0">
                <a:solidFill>
                  <a:srgbClr val="0000FF"/>
                </a:solidFill>
              </a:rPr>
              <a:t>좋고</a:t>
            </a:r>
            <a:r>
              <a:rPr lang="ko-KR" altLang="en-US" sz="2000" i="0" dirty="0"/>
              <a:t> </a:t>
            </a:r>
            <a:r>
              <a:rPr lang="ko-KR" altLang="en-US" sz="2000" i="0" u="sng" dirty="0">
                <a:solidFill>
                  <a:srgbClr val="0000FF"/>
                </a:solidFill>
              </a:rPr>
              <a:t>영광이라고</a:t>
            </a:r>
            <a:r>
              <a:rPr lang="ko-KR" altLang="en-US" sz="2000" i="0" dirty="0"/>
              <a:t> </a:t>
            </a:r>
            <a:r>
              <a:rPr lang="ko-KR" altLang="en-US" sz="2000" i="0" u="sng" dirty="0">
                <a:solidFill>
                  <a:srgbClr val="0000FF"/>
                </a:solidFill>
              </a:rPr>
              <a:t>소감을</a:t>
            </a:r>
            <a:r>
              <a:rPr lang="ko-KR" altLang="en-US" sz="2000" i="0" dirty="0"/>
              <a:t> </a:t>
            </a:r>
            <a:r>
              <a:rPr lang="ko-KR" altLang="en-US" sz="2000" i="0" u="sng" dirty="0"/>
              <a:t>밝혔다</a:t>
            </a:r>
            <a:r>
              <a:rPr lang="en-US" altLang="ko-KR" sz="2000" i="0" dirty="0"/>
              <a:t>.</a:t>
            </a:r>
            <a:endParaRPr lang="ko-KR" altLang="en-US" sz="2000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AEA92E-6D79-4A7B-BCE2-66D3E7CAB853}"/>
                  </a:ext>
                </a:extLst>
              </p:cNvPr>
              <p:cNvSpPr txBox="1"/>
              <p:nvPr/>
            </p:nvSpPr>
            <p:spPr>
              <a:xfrm>
                <a:off x="1684749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AEA92E-6D79-4A7B-BCE2-66D3E7CAB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749" y="2065112"/>
                <a:ext cx="661148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1C4E76-5BDA-499C-92DE-6E0BCE2D4E66}"/>
                  </a:ext>
                </a:extLst>
              </p:cNvPr>
              <p:cNvSpPr txBox="1"/>
              <p:nvPr/>
            </p:nvSpPr>
            <p:spPr>
              <a:xfrm>
                <a:off x="2604343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− 5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1C4E76-5BDA-499C-92DE-6E0BCE2D4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343" y="2065112"/>
                <a:ext cx="661148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A2B92-D38C-4A97-9509-5CB080CC324D}"/>
                  </a:ext>
                </a:extLst>
              </p:cNvPr>
              <p:cNvSpPr txBox="1"/>
              <p:nvPr/>
            </p:nvSpPr>
            <p:spPr>
              <a:xfrm>
                <a:off x="7839238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A2B92-D38C-4A97-9509-5CB080CC3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238" y="2065112"/>
                <a:ext cx="661148" cy="276999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CEBFF5-33DC-446D-B692-961860EC5FFF}"/>
                  </a:ext>
                </a:extLst>
              </p:cNvPr>
              <p:cNvSpPr txBox="1"/>
              <p:nvPr/>
            </p:nvSpPr>
            <p:spPr>
              <a:xfrm>
                <a:off x="4020502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CEBFF5-33DC-446D-B692-961860EC5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02" y="2065112"/>
                <a:ext cx="661148" cy="276999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F410E6-5CC2-4F1B-BD24-24C7D992FAF1}"/>
                  </a:ext>
                </a:extLst>
              </p:cNvPr>
              <p:cNvSpPr txBox="1"/>
              <p:nvPr/>
            </p:nvSpPr>
            <p:spPr>
              <a:xfrm>
                <a:off x="4797860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F410E6-5CC2-4F1B-BD24-24C7D992F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860" y="2065112"/>
                <a:ext cx="661148" cy="276999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A7EB2C-F090-4363-9FED-644CB6FA45BE}"/>
                  </a:ext>
                </a:extLst>
              </p:cNvPr>
              <p:cNvSpPr txBox="1"/>
              <p:nvPr/>
            </p:nvSpPr>
            <p:spPr>
              <a:xfrm>
                <a:off x="5353968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A7EB2C-F090-4363-9FED-644CB6FA4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8" y="2065112"/>
                <a:ext cx="661148" cy="276999"/>
              </a:xfrm>
              <a:prstGeom prst="rect">
                <a:avLst/>
              </a:prstGeom>
              <a:blipFill>
                <a:blip r:embed="rId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37039E-DB0E-4F2A-93DE-4774EBB24226}"/>
                  </a:ext>
                </a:extLst>
              </p:cNvPr>
              <p:cNvSpPr txBox="1"/>
              <p:nvPr/>
            </p:nvSpPr>
            <p:spPr>
              <a:xfrm>
                <a:off x="5993925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37039E-DB0E-4F2A-93DE-4774EBB2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925" y="2065112"/>
                <a:ext cx="661148" cy="276999"/>
              </a:xfrm>
              <a:prstGeom prst="rect">
                <a:avLst/>
              </a:prstGeom>
              <a:blipFill>
                <a:blip r:embed="rId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3CF93C-8AC1-4A82-BA18-0ED4AD45C910}"/>
                  </a:ext>
                </a:extLst>
              </p:cNvPr>
              <p:cNvSpPr txBox="1"/>
              <p:nvPr/>
            </p:nvSpPr>
            <p:spPr>
              <a:xfrm>
                <a:off x="6787981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3CF93C-8AC1-4A82-BA18-0ED4AD45C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981" y="2065112"/>
                <a:ext cx="661148" cy="276999"/>
              </a:xfrm>
              <a:prstGeom prst="rect">
                <a:avLst/>
              </a:prstGeom>
              <a:blipFill>
                <a:blip r:embed="rId10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A6049B-1D30-42BB-A8CD-4488B3B4CA56}"/>
                  </a:ext>
                </a:extLst>
              </p:cNvPr>
              <p:cNvSpPr txBox="1"/>
              <p:nvPr/>
            </p:nvSpPr>
            <p:spPr>
              <a:xfrm>
                <a:off x="9919716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A6049B-1D30-42BB-A8CD-4488B3B4C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716" y="2065112"/>
                <a:ext cx="661148" cy="276999"/>
              </a:xfrm>
              <a:prstGeom prst="rect">
                <a:avLst/>
              </a:prstGeom>
              <a:blipFill>
                <a:blip r:embed="rId1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2B9248-A442-48BC-921F-CD1EEAC8CF3C}"/>
                  </a:ext>
                </a:extLst>
              </p:cNvPr>
              <p:cNvSpPr txBox="1"/>
              <p:nvPr/>
            </p:nvSpPr>
            <p:spPr>
              <a:xfrm>
                <a:off x="9015187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2B9248-A442-48BC-921F-CD1EEAC8C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187" y="2065112"/>
                <a:ext cx="661148" cy="276999"/>
              </a:xfrm>
              <a:prstGeom prst="rect">
                <a:avLst/>
              </a:prstGeom>
              <a:blipFill>
                <a:blip r:embed="rId1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3A528A-AE90-4B0F-9AC1-F38C6EA8945E}"/>
                  </a:ext>
                </a:extLst>
              </p:cNvPr>
              <p:cNvSpPr txBox="1"/>
              <p:nvPr/>
            </p:nvSpPr>
            <p:spPr>
              <a:xfrm>
                <a:off x="3252614" y="2065112"/>
                <a:ext cx="6611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ko-KR" altLang="en-US" sz="1200" u="sng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3A528A-AE90-4B0F-9AC1-F38C6EA89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14" y="2065112"/>
                <a:ext cx="661148" cy="27699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76EF3C7-015F-4D66-8C01-ED231B3B180E}"/>
              </a:ext>
            </a:extLst>
          </p:cNvPr>
          <p:cNvCxnSpPr>
            <a:cxnSpLocks/>
          </p:cNvCxnSpPr>
          <p:nvPr/>
        </p:nvCxnSpPr>
        <p:spPr>
          <a:xfrm>
            <a:off x="1997218" y="2342110"/>
            <a:ext cx="0" cy="252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91906E-6390-4A1F-94D9-3C3E932E862F}"/>
                  </a:ext>
                </a:extLst>
              </p:cNvPr>
              <p:cNvSpPr txBox="1"/>
              <p:nvPr/>
            </p:nvSpPr>
            <p:spPr>
              <a:xfrm>
                <a:off x="1492294" y="4897348"/>
                <a:ext cx="10081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91906E-6390-4A1F-94D9-3C3E932E8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94" y="4897348"/>
                <a:ext cx="100811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CB34BD-5D14-469A-A7AA-BFD948A311D6}"/>
                  </a:ext>
                </a:extLst>
              </p:cNvPr>
              <p:cNvSpPr txBox="1"/>
              <p:nvPr/>
            </p:nvSpPr>
            <p:spPr>
              <a:xfrm>
                <a:off x="2412599" y="4502111"/>
                <a:ext cx="1029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7 2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CB34BD-5D14-469A-A7AA-BFD948A31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599" y="4502111"/>
                <a:ext cx="102970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AF1FC4-30F8-4B9B-B2CF-3C2CA32516CC}"/>
              </a:ext>
            </a:extLst>
          </p:cNvPr>
          <p:cNvCxnSpPr>
            <a:cxnSpLocks/>
          </p:cNvCxnSpPr>
          <p:nvPr/>
        </p:nvCxnSpPr>
        <p:spPr>
          <a:xfrm>
            <a:off x="2915034" y="2342111"/>
            <a:ext cx="0" cy="216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444586-642C-464B-8E46-3D6BFA4BB61C}"/>
              </a:ext>
            </a:extLst>
          </p:cNvPr>
          <p:cNvCxnSpPr>
            <a:cxnSpLocks/>
          </p:cNvCxnSpPr>
          <p:nvPr/>
        </p:nvCxnSpPr>
        <p:spPr>
          <a:xfrm>
            <a:off x="4327002" y="2342111"/>
            <a:ext cx="0" cy="144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D0C0EE3-2882-478C-BE18-8A0CD4ADC200}"/>
              </a:ext>
            </a:extLst>
          </p:cNvPr>
          <p:cNvCxnSpPr>
            <a:cxnSpLocks/>
          </p:cNvCxnSpPr>
          <p:nvPr/>
        </p:nvCxnSpPr>
        <p:spPr>
          <a:xfrm>
            <a:off x="5104834" y="2342111"/>
            <a:ext cx="0" cy="1132049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035539-9BDE-4A7F-9758-A077A9EA7BDB}"/>
                  </a:ext>
                </a:extLst>
              </p:cNvPr>
              <p:cNvSpPr txBox="1"/>
              <p:nvPr/>
            </p:nvSpPr>
            <p:spPr>
              <a:xfrm>
                <a:off x="4049459" y="3205516"/>
                <a:ext cx="56557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035539-9BDE-4A7F-9758-A077A9EA7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9" y="3205516"/>
                <a:ext cx="56557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0F971A-E45C-4C77-94DC-9F9E8FEA3672}"/>
                  </a:ext>
                </a:extLst>
              </p:cNvPr>
              <p:cNvSpPr txBox="1"/>
              <p:nvPr/>
            </p:nvSpPr>
            <p:spPr>
              <a:xfrm>
                <a:off x="4802251" y="2932538"/>
                <a:ext cx="6169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0F971A-E45C-4C77-94DC-9F9E8FEA3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251" y="2932538"/>
                <a:ext cx="616988" cy="307777"/>
              </a:xfrm>
              <a:prstGeom prst="rect">
                <a:avLst/>
              </a:prstGeom>
              <a:blipFill>
                <a:blip r:embed="rId1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D86F670-A850-4D48-8B73-6A4F6D39FA94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5674742" y="2342111"/>
            <a:ext cx="4316" cy="8270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964F9A4-6E81-4717-B8CC-4FA3258E17DE}"/>
                  </a:ext>
                </a:extLst>
              </p:cNvPr>
              <p:cNvSpPr txBox="1"/>
              <p:nvPr/>
            </p:nvSpPr>
            <p:spPr>
              <a:xfrm>
                <a:off x="5288663" y="2619710"/>
                <a:ext cx="76410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964F9A4-6E81-4717-B8CC-4FA3258E1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63" y="2619710"/>
                <a:ext cx="764108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EE05BD-070A-452F-987D-3550951C158C}"/>
                  </a:ext>
                </a:extLst>
              </p:cNvPr>
              <p:cNvSpPr txBox="1"/>
              <p:nvPr/>
            </p:nvSpPr>
            <p:spPr>
              <a:xfrm>
                <a:off x="1648353" y="4281713"/>
                <a:ext cx="69754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EE05BD-070A-452F-987D-3550951C1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353" y="4281713"/>
                <a:ext cx="697544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E1D204-3419-43AD-ACDC-D1D3D4E05054}"/>
                  </a:ext>
                </a:extLst>
              </p:cNvPr>
              <p:cNvSpPr txBox="1"/>
              <p:nvPr/>
            </p:nvSpPr>
            <p:spPr>
              <a:xfrm>
                <a:off x="2569590" y="3938725"/>
                <a:ext cx="68814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E1D204-3419-43AD-ACDC-D1D3D4E05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590" y="3938725"/>
                <a:ext cx="688148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B6DBD62-74AE-46A0-8BDF-FFBFB66DC8F6}"/>
              </a:ext>
            </a:extLst>
          </p:cNvPr>
          <p:cNvCxnSpPr>
            <a:cxnSpLocks/>
          </p:cNvCxnSpPr>
          <p:nvPr/>
        </p:nvCxnSpPr>
        <p:spPr>
          <a:xfrm>
            <a:off x="3587490" y="2342111"/>
            <a:ext cx="0" cy="180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3F265-91ED-42B7-94F6-4F8AAE6F92D9}"/>
                  </a:ext>
                </a:extLst>
              </p:cNvPr>
              <p:cNvSpPr txBox="1"/>
              <p:nvPr/>
            </p:nvSpPr>
            <p:spPr>
              <a:xfrm>
                <a:off x="3241165" y="3615335"/>
                <a:ext cx="68789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3F265-91ED-42B7-94F6-4F8AAE6F9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165" y="3615335"/>
                <a:ext cx="687896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9AAB8B-C20E-48A6-ADDA-DAC2A1A279DC}"/>
                  </a:ext>
                </a:extLst>
              </p:cNvPr>
              <p:cNvSpPr txBox="1"/>
              <p:nvPr/>
            </p:nvSpPr>
            <p:spPr>
              <a:xfrm>
                <a:off x="3096817" y="4142111"/>
                <a:ext cx="9882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7 3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9AAB8B-C20E-48A6-ADDA-DAC2A1A27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17" y="4142111"/>
                <a:ext cx="988236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A318C2-E515-4E49-9AD8-56BB1139DC94}"/>
                  </a:ext>
                </a:extLst>
              </p:cNvPr>
              <p:cNvSpPr txBox="1"/>
              <p:nvPr/>
            </p:nvSpPr>
            <p:spPr>
              <a:xfrm>
                <a:off x="3830094" y="3819829"/>
                <a:ext cx="9882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7 4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A318C2-E515-4E49-9AD8-56BB1139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94" y="3819829"/>
                <a:ext cx="988236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0CD5AEC-3F9D-4ED5-B9A8-D296D9FABA64}"/>
                  </a:ext>
                </a:extLst>
              </p:cNvPr>
              <p:cNvSpPr txBox="1"/>
              <p:nvPr/>
            </p:nvSpPr>
            <p:spPr>
              <a:xfrm>
                <a:off x="4607235" y="3468266"/>
                <a:ext cx="9882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7 5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0CD5AEC-3F9D-4ED5-B9A8-D296D9FAB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235" y="3468266"/>
                <a:ext cx="988236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4CCAE5-8803-44E6-9583-FCF8877A717C}"/>
                  </a:ext>
                </a:extLst>
              </p:cNvPr>
              <p:cNvSpPr txBox="1"/>
              <p:nvPr/>
            </p:nvSpPr>
            <p:spPr>
              <a:xfrm>
                <a:off x="5084802" y="3169156"/>
                <a:ext cx="11885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7 6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=37.5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4CCAE5-8803-44E6-9583-FCF8877A7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02" y="3169156"/>
                <a:ext cx="1188512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744A3FB-1FE6-4218-8951-7F3FBC4F407B}"/>
              </a:ext>
            </a:extLst>
          </p:cNvPr>
          <p:cNvCxnSpPr>
            <a:cxnSpLocks/>
          </p:cNvCxnSpPr>
          <p:nvPr/>
        </p:nvCxnSpPr>
        <p:spPr>
          <a:xfrm flipH="1">
            <a:off x="9320880" y="2342111"/>
            <a:ext cx="0" cy="144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2E55C2F-3E47-40FC-8B63-711CFF223375}"/>
              </a:ext>
            </a:extLst>
          </p:cNvPr>
          <p:cNvCxnSpPr>
            <a:cxnSpLocks/>
          </p:cNvCxnSpPr>
          <p:nvPr/>
        </p:nvCxnSpPr>
        <p:spPr>
          <a:xfrm flipH="1">
            <a:off x="8171183" y="2342111"/>
            <a:ext cx="0" cy="1132049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C80CCA-0DFC-4202-8128-5349A13D6633}"/>
                  </a:ext>
                </a:extLst>
              </p:cNvPr>
              <p:cNvSpPr txBox="1"/>
              <p:nvPr/>
            </p:nvSpPr>
            <p:spPr>
              <a:xfrm flipH="1">
                <a:off x="8966136" y="3205516"/>
                <a:ext cx="6990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C80CCA-0DFC-4202-8128-5349A13D6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66136" y="3205516"/>
                <a:ext cx="69900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C859FD-45F6-4D79-A47F-E03FF414B9A2}"/>
                  </a:ext>
                </a:extLst>
              </p:cNvPr>
              <p:cNvSpPr txBox="1"/>
              <p:nvPr/>
            </p:nvSpPr>
            <p:spPr>
              <a:xfrm flipH="1">
                <a:off x="7856778" y="2932538"/>
                <a:ext cx="6169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C859FD-45F6-4D79-A47F-E03FF414B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56778" y="2932538"/>
                <a:ext cx="616988" cy="307777"/>
              </a:xfrm>
              <a:prstGeom prst="rect">
                <a:avLst/>
              </a:prstGeom>
              <a:blipFill>
                <a:blip r:embed="rId2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59132D-C6CA-41C4-831F-CF23D3A8CF7E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086136" y="2342111"/>
            <a:ext cx="4316" cy="8270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8958575-3292-4698-950D-9D3E07D5FB26}"/>
                  </a:ext>
                </a:extLst>
              </p:cNvPr>
              <p:cNvSpPr txBox="1"/>
              <p:nvPr/>
            </p:nvSpPr>
            <p:spPr>
              <a:xfrm flipH="1">
                <a:off x="6712423" y="2630807"/>
                <a:ext cx="76410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8958575-3292-4698-950D-9D3E07D5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12423" y="2630807"/>
                <a:ext cx="764108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4771091-BDCA-403F-955F-6E0F647BD7BC}"/>
              </a:ext>
            </a:extLst>
          </p:cNvPr>
          <p:cNvCxnSpPr>
            <a:cxnSpLocks/>
          </p:cNvCxnSpPr>
          <p:nvPr/>
        </p:nvCxnSpPr>
        <p:spPr>
          <a:xfrm flipH="1">
            <a:off x="10219749" y="2342111"/>
            <a:ext cx="0" cy="18000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58FB48-138F-4013-8EEF-BE283786922D}"/>
                  </a:ext>
                </a:extLst>
              </p:cNvPr>
              <p:cNvSpPr txBox="1"/>
              <p:nvPr/>
            </p:nvSpPr>
            <p:spPr>
              <a:xfrm flipH="1">
                <a:off x="9878178" y="3615335"/>
                <a:ext cx="68789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4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58FB48-138F-4013-8EEF-BE283786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878178" y="3615335"/>
                <a:ext cx="687896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DD0219-4708-431A-B3C5-404A245BFE85}"/>
                  </a:ext>
                </a:extLst>
              </p:cNvPr>
              <p:cNvSpPr txBox="1"/>
              <p:nvPr/>
            </p:nvSpPr>
            <p:spPr>
              <a:xfrm flipH="1">
                <a:off x="9722186" y="4142111"/>
                <a:ext cx="988236" cy="3077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7 11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DD0219-4708-431A-B3C5-404A245BF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22186" y="4142111"/>
                <a:ext cx="988236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96EB13-86F5-4234-A578-2C4098F6DAC0}"/>
                  </a:ext>
                </a:extLst>
              </p:cNvPr>
              <p:cNvSpPr txBox="1"/>
              <p:nvPr/>
            </p:nvSpPr>
            <p:spPr>
              <a:xfrm flipH="1">
                <a:off x="8738797" y="3785285"/>
                <a:ext cx="11697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7 10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=135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96EB13-86F5-4234-A578-2C4098F6D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38797" y="3785285"/>
                <a:ext cx="1169746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AB9E36E-10D1-415E-B588-6AABF262ABD4}"/>
                  </a:ext>
                </a:extLst>
              </p:cNvPr>
              <p:cNvSpPr txBox="1"/>
              <p:nvPr/>
            </p:nvSpPr>
            <p:spPr>
              <a:xfrm flipH="1">
                <a:off x="7642980" y="3468266"/>
                <a:ext cx="10633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7 9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AB9E36E-10D1-415E-B588-6AABF262A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42980" y="3468266"/>
                <a:ext cx="1063368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DDF5064-EF4E-47D4-872B-7831FBC4CED8}"/>
                  </a:ext>
                </a:extLst>
              </p:cNvPr>
              <p:cNvSpPr txBox="1"/>
              <p:nvPr/>
            </p:nvSpPr>
            <p:spPr>
              <a:xfrm flipH="1">
                <a:off x="6491880" y="3169156"/>
                <a:ext cx="11885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7 8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DDF5064-EF4E-47D4-872B-7831FBC4C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91880" y="3169156"/>
                <a:ext cx="1188512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838C94-0379-4E0F-9E73-9B9D0368B5D7}"/>
              </a:ext>
            </a:extLst>
          </p:cNvPr>
          <p:cNvGrpSpPr/>
          <p:nvPr/>
        </p:nvGrpSpPr>
        <p:grpSpPr>
          <a:xfrm>
            <a:off x="2580146" y="5212389"/>
            <a:ext cx="7358955" cy="400110"/>
            <a:chOff x="3520357" y="5091293"/>
            <a:chExt cx="7358955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3F009EF-0972-4519-B68D-1F3DD17B1793}"/>
                    </a:ext>
                  </a:extLst>
                </p:cNvPr>
                <p:cNvSpPr txBox="1"/>
                <p:nvPr/>
              </p:nvSpPr>
              <p:spPr>
                <a:xfrm>
                  <a:off x="3520357" y="5091293"/>
                  <a:ext cx="52184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8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9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3F009EF-0972-4519-B68D-1F3DD17B1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0357" y="5091293"/>
                  <a:ext cx="5218440" cy="400110"/>
                </a:xfrm>
                <a:prstGeom prst="rect">
                  <a:avLst/>
                </a:prstGeom>
                <a:blipFill>
                  <a:blip r:embed="rId34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FCE439-DAA2-406D-A738-D16F47AAB560}"/>
                </a:ext>
              </a:extLst>
            </p:cNvPr>
            <p:cNvGrpSpPr/>
            <p:nvPr/>
          </p:nvGrpSpPr>
          <p:grpSpPr>
            <a:xfrm>
              <a:off x="8840292" y="5149789"/>
              <a:ext cx="2039020" cy="323165"/>
              <a:chOff x="4461054" y="2771550"/>
              <a:chExt cx="2039020" cy="323165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534FF124-C74A-4CAD-9AD9-09BF13D41A81}"/>
                  </a:ext>
                </a:extLst>
              </p:cNvPr>
              <p:cNvCxnSpPr>
                <a:endCxn id="78" idx="1"/>
              </p:cNvCxnSpPr>
              <p:nvPr/>
            </p:nvCxnSpPr>
            <p:spPr bwMode="auto">
              <a:xfrm>
                <a:off x="4461054" y="2933133"/>
                <a:ext cx="1469633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909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8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ECA59C-8E55-40D9-AED8-157840C9334E}"/>
                  </a:ext>
                </a:extLst>
              </p:cNvPr>
              <p:cNvSpPr txBox="1"/>
              <p:nvPr/>
            </p:nvSpPr>
            <p:spPr>
              <a:xfrm>
                <a:off x="5930687" y="2771550"/>
                <a:ext cx="56938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i="0" dirty="0">
                    <a:latin typeface="+mn-lt"/>
                  </a:rPr>
                  <a:t>( 5 )</a:t>
                </a:r>
                <a:endParaRPr lang="ko-KR" altLang="en-US" sz="1500" b="1" i="0" dirty="0">
                  <a:latin typeface="+mn-lt"/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D04F4E-AC52-4E86-987A-EEAE7FEAC7A4}"/>
              </a:ext>
            </a:extLst>
          </p:cNvPr>
          <p:cNvGrpSpPr/>
          <p:nvPr/>
        </p:nvGrpSpPr>
        <p:grpSpPr>
          <a:xfrm>
            <a:off x="2580146" y="4766241"/>
            <a:ext cx="7362129" cy="446148"/>
            <a:chOff x="3524713" y="4603119"/>
            <a:chExt cx="7362129" cy="446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477A4B7-CCAA-4EFA-9F8D-0E9FF9B20304}"/>
                    </a:ext>
                  </a:extLst>
                </p:cNvPr>
                <p:cNvSpPr txBox="1"/>
                <p:nvPr/>
              </p:nvSpPr>
              <p:spPr>
                <a:xfrm>
                  <a:off x="3524713" y="4603119"/>
                  <a:ext cx="6349816" cy="446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| 1</m:t>
                            </m:r>
                            <m:r>
                              <a:rPr lang="en-US" altLang="ko-KR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7 1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20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477A4B7-CCAA-4EFA-9F8D-0E9FF9B20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713" y="4603119"/>
                  <a:ext cx="6349816" cy="446148"/>
                </a:xfrm>
                <a:prstGeom prst="rect">
                  <a:avLst/>
                </a:prstGeom>
                <a:blipFill>
                  <a:blip r:embed="rId35"/>
                  <a:stretch>
                    <a:fillRect b="-82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94FB3C5-C11A-4B9D-959B-631A5C0DFC00}"/>
                </a:ext>
              </a:extLst>
            </p:cNvPr>
            <p:cNvGrpSpPr/>
            <p:nvPr/>
          </p:nvGrpSpPr>
          <p:grpSpPr>
            <a:xfrm>
              <a:off x="9927246" y="4691002"/>
              <a:ext cx="959596" cy="323165"/>
              <a:chOff x="9927246" y="4691002"/>
              <a:chExt cx="959596" cy="32316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D8DB4D2-151C-4EC5-A4BF-A5E2604B02BF}"/>
                  </a:ext>
                </a:extLst>
              </p:cNvPr>
              <p:cNvSpPr txBox="1"/>
              <p:nvPr/>
            </p:nvSpPr>
            <p:spPr>
              <a:xfrm>
                <a:off x="10317455" y="4691002"/>
                <a:ext cx="56938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i="0" dirty="0">
                    <a:latin typeface="+mn-lt"/>
                  </a:rPr>
                  <a:t>( 4 )</a:t>
                </a:r>
                <a:endParaRPr lang="ko-KR" altLang="en-US" sz="1500" b="1" i="0" dirty="0">
                  <a:latin typeface="+mn-lt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878AA66B-47AF-48F1-9BE2-CFC07B3E1CE6}"/>
                  </a:ext>
                </a:extLst>
              </p:cNvPr>
              <p:cNvCxnSpPr>
                <a:endCxn id="75" idx="1"/>
              </p:cNvCxnSpPr>
              <p:nvPr/>
            </p:nvCxnSpPr>
            <p:spPr bwMode="auto">
              <a:xfrm flipV="1">
                <a:off x="9927246" y="4852585"/>
                <a:ext cx="390209" cy="1780"/>
              </a:xfrm>
              <a:prstGeom prst="line">
                <a:avLst/>
              </a:prstGeom>
              <a:noFill/>
              <a:ln w="25400" cap="flat" cmpd="sng" algn="ctr">
                <a:solidFill>
                  <a:srgbClr val="909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8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810990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28470A-BA3E-49EC-8DC0-891FD2CAE46F}"/>
              </a:ext>
            </a:extLst>
          </p:cNvPr>
          <p:cNvGrpSpPr/>
          <p:nvPr/>
        </p:nvGrpSpPr>
        <p:grpSpPr>
          <a:xfrm>
            <a:off x="7275007" y="5546282"/>
            <a:ext cx="4874802" cy="1249421"/>
            <a:chOff x="7003701" y="5293798"/>
            <a:chExt cx="5146108" cy="1501905"/>
          </a:xfrm>
        </p:grpSpPr>
        <p:pic>
          <p:nvPicPr>
            <p:cNvPr id="13" name="그림 12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EAF62255-C501-4164-AB24-B973735B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3701" y="5361664"/>
              <a:ext cx="5146108" cy="143403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B5F210-AF95-42C6-B4CB-FE1C629324D9}"/>
                </a:ext>
              </a:extLst>
            </p:cNvPr>
            <p:cNvSpPr/>
            <p:nvPr/>
          </p:nvSpPr>
          <p:spPr>
            <a:xfrm>
              <a:off x="7099169" y="5293798"/>
              <a:ext cx="3171033" cy="15018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본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44106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최종 후보 선정 과정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24400" y="6499790"/>
            <a:ext cx="2743200" cy="365125"/>
          </a:xfrm>
        </p:spPr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74282D5-902B-4890-8CD4-85149C92E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21" y="4601377"/>
            <a:ext cx="3535094" cy="160484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10EBD6D-462D-417E-9BDB-6E72EDB4093E}"/>
              </a:ext>
            </a:extLst>
          </p:cNvPr>
          <p:cNvGrpSpPr/>
          <p:nvPr/>
        </p:nvGrpSpPr>
        <p:grpSpPr>
          <a:xfrm>
            <a:off x="1755463" y="1787553"/>
            <a:ext cx="8681074" cy="400110"/>
            <a:chOff x="1755463" y="1888893"/>
            <a:chExt cx="8681074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936A5E6-7B19-476F-B495-974E34EF2345}"/>
                    </a:ext>
                  </a:extLst>
                </p:cNvPr>
                <p:cNvSpPr txBox="1"/>
                <p:nvPr/>
              </p:nvSpPr>
              <p:spPr>
                <a:xfrm>
                  <a:off x="1755463" y="1888893"/>
                  <a:ext cx="558761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8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9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936A5E6-7B19-476F-B495-974E34EF2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463" y="1888893"/>
                  <a:ext cx="5587612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AB20C1C-094C-4DA9-AA37-DD8BE0A24A4A}"/>
                </a:ext>
              </a:extLst>
            </p:cNvPr>
            <p:cNvGrpSpPr/>
            <p:nvPr/>
          </p:nvGrpSpPr>
          <p:grpSpPr>
            <a:xfrm>
              <a:off x="7196920" y="1937526"/>
              <a:ext cx="3239617" cy="323165"/>
              <a:chOff x="4111968" y="2801308"/>
              <a:chExt cx="3239617" cy="323165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9410ACD6-40FA-4296-937F-C419E077EEAB}"/>
                  </a:ext>
                </a:extLst>
              </p:cNvPr>
              <p:cNvCxnSpPr/>
              <p:nvPr/>
            </p:nvCxnSpPr>
            <p:spPr bwMode="auto">
              <a:xfrm>
                <a:off x="4111968" y="2962890"/>
                <a:ext cx="2611463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909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8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CC046C3-FA5A-4549-81EA-F452EE9CFEA0}"/>
                  </a:ext>
                </a:extLst>
              </p:cNvPr>
              <p:cNvSpPr txBox="1"/>
              <p:nvPr/>
            </p:nvSpPr>
            <p:spPr>
              <a:xfrm>
                <a:off x="6782198" y="2801308"/>
                <a:ext cx="56938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i="0" dirty="0">
                    <a:latin typeface="+mn-lt"/>
                  </a:rPr>
                  <a:t>( 5 )</a:t>
                </a:r>
                <a:endParaRPr lang="ko-KR" altLang="en-US" sz="1500" b="1" i="0" dirty="0">
                  <a:latin typeface="+mn-lt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7AE57C-0C7F-451F-91D3-70D925F9A4E9}"/>
              </a:ext>
            </a:extLst>
          </p:cNvPr>
          <p:cNvGrpSpPr/>
          <p:nvPr/>
        </p:nvGrpSpPr>
        <p:grpSpPr>
          <a:xfrm>
            <a:off x="1788299" y="2309389"/>
            <a:ext cx="8648238" cy="966418"/>
            <a:chOff x="1788299" y="2328012"/>
            <a:chExt cx="8648238" cy="966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DE7123C-834E-4F76-9AA1-1D885E6DE27A}"/>
                    </a:ext>
                  </a:extLst>
                </p:cNvPr>
                <p:cNvSpPr txBox="1"/>
                <p:nvPr/>
              </p:nvSpPr>
              <p:spPr>
                <a:xfrm>
                  <a:off x="1788299" y="2328012"/>
                  <a:ext cx="5760640" cy="966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7 2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7 3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7 9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7 10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=545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DE7123C-834E-4F76-9AA1-1D885E6DE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299" y="2328012"/>
                  <a:ext cx="5760640" cy="9664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31CC3578-C091-4D1D-8808-F05B52A8A698}"/>
                </a:ext>
              </a:extLst>
            </p:cNvPr>
            <p:cNvGrpSpPr/>
            <p:nvPr/>
          </p:nvGrpSpPr>
          <p:grpSpPr>
            <a:xfrm>
              <a:off x="7451642" y="2649639"/>
              <a:ext cx="2984895" cy="323165"/>
              <a:chOff x="4366690" y="2801308"/>
              <a:chExt cx="2984895" cy="323165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D9D95F22-91EA-4CA5-9FCA-D2A3C486636E}"/>
                  </a:ext>
                </a:extLst>
              </p:cNvPr>
              <p:cNvCxnSpPr/>
              <p:nvPr/>
            </p:nvCxnSpPr>
            <p:spPr bwMode="auto">
              <a:xfrm>
                <a:off x="4366690" y="2962890"/>
                <a:ext cx="2356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909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8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87E5CAB-9F04-4947-BE9A-D573DE9646A8}"/>
                  </a:ext>
                </a:extLst>
              </p:cNvPr>
              <p:cNvSpPr txBox="1"/>
              <p:nvPr/>
            </p:nvSpPr>
            <p:spPr>
              <a:xfrm>
                <a:off x="6782198" y="2801308"/>
                <a:ext cx="56938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i="0" dirty="0">
                    <a:latin typeface="+mn-lt"/>
                  </a:rPr>
                  <a:t>( 6 )</a:t>
                </a:r>
                <a:endParaRPr lang="ko-KR" altLang="en-US" sz="1500" b="1" i="0" dirty="0">
                  <a:latin typeface="+mn-lt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524848-7884-49D9-B1FA-31C4AA885BF6}"/>
              </a:ext>
            </a:extLst>
          </p:cNvPr>
          <p:cNvGrpSpPr/>
          <p:nvPr/>
        </p:nvGrpSpPr>
        <p:grpSpPr>
          <a:xfrm>
            <a:off x="1939114" y="3919369"/>
            <a:ext cx="8493372" cy="560282"/>
            <a:chOff x="1939114" y="3860558"/>
            <a:chExt cx="8493372" cy="560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C81AC66-C17A-4611-9D2F-43341EAE1043}"/>
                    </a:ext>
                  </a:extLst>
                </p:cNvPr>
                <p:cNvSpPr txBox="1"/>
                <p:nvPr/>
              </p:nvSpPr>
              <p:spPr>
                <a:xfrm>
                  <a:off x="1939114" y="3860558"/>
                  <a:ext cx="2819406" cy="560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𝑟𝑔𝑚𝑎𝑥</m:t>
                            </m:r>
                          </m:e>
                        </m:mr>
                        <m:m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mr>
                      </m:m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ko-KR" alt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C81AC66-C17A-4611-9D2F-43341EAE1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114" y="3860558"/>
                  <a:ext cx="2819406" cy="5602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272E563-C06F-4D4B-A806-9026BA4C0B98}"/>
                </a:ext>
              </a:extLst>
            </p:cNvPr>
            <p:cNvGrpSpPr/>
            <p:nvPr/>
          </p:nvGrpSpPr>
          <p:grpSpPr>
            <a:xfrm>
              <a:off x="4155440" y="4006876"/>
              <a:ext cx="6277046" cy="323165"/>
              <a:chOff x="1074538" y="2801308"/>
              <a:chExt cx="6277046" cy="323165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4677A8E-628C-463F-9027-44446786AEB1}"/>
                  </a:ext>
                </a:extLst>
              </p:cNvPr>
              <p:cNvCxnSpPr/>
              <p:nvPr/>
            </p:nvCxnSpPr>
            <p:spPr bwMode="auto">
              <a:xfrm>
                <a:off x="1074538" y="2935131"/>
                <a:ext cx="5648893" cy="27759"/>
              </a:xfrm>
              <a:prstGeom prst="line">
                <a:avLst/>
              </a:prstGeom>
              <a:noFill/>
              <a:ln w="25400" cap="flat" cmpd="sng" algn="ctr">
                <a:solidFill>
                  <a:srgbClr val="909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8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40F1163-78B0-462B-B879-1002BE3BC16B}"/>
                  </a:ext>
                </a:extLst>
              </p:cNvPr>
              <p:cNvSpPr txBox="1"/>
              <p:nvPr/>
            </p:nvSpPr>
            <p:spPr>
              <a:xfrm>
                <a:off x="6782197" y="2801308"/>
                <a:ext cx="56938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i="0" dirty="0">
                    <a:latin typeface="+mn-lt"/>
                  </a:rPr>
                  <a:t>( 7 )</a:t>
                </a:r>
                <a:endParaRPr lang="ko-KR" altLang="en-US" sz="1500" b="1" i="0" dirty="0">
                  <a:latin typeface="+mn-lt"/>
                </a:endParaRPr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7A80BEF1-3D3B-40D6-9790-71BE2C3A3FF0}"/>
              </a:ext>
            </a:extLst>
          </p:cNvPr>
          <p:cNvSpPr txBox="1"/>
          <p:nvPr/>
        </p:nvSpPr>
        <p:spPr>
          <a:xfrm>
            <a:off x="1807435" y="3397533"/>
            <a:ext cx="7907315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i="0" dirty="0"/>
              <a:t>최종 스코어 </a:t>
            </a:r>
            <a:r>
              <a:rPr lang="en-US" altLang="ko-KR" sz="2000" b="1" i="0" dirty="0"/>
              <a:t>:</a:t>
            </a:r>
            <a:r>
              <a:rPr lang="ko-KR" altLang="en-US" sz="2000" b="1" i="0" dirty="0"/>
              <a:t>  기분이</a:t>
            </a:r>
            <a:r>
              <a:rPr lang="en-US" altLang="ko-KR" sz="2000" b="1" i="0" dirty="0"/>
              <a:t>=545</a:t>
            </a:r>
            <a:r>
              <a:rPr lang="ko-KR" altLang="en-US" sz="2000" b="1" i="0" dirty="0"/>
              <a:t>         기본이</a:t>
            </a:r>
            <a:r>
              <a:rPr lang="en-US" altLang="ko-KR" sz="2000" b="1" i="0" dirty="0"/>
              <a:t>=475</a:t>
            </a:r>
            <a:r>
              <a:rPr lang="ko-KR" altLang="en-US" sz="2000" b="1" i="0" dirty="0"/>
              <a:t>         기반이</a:t>
            </a:r>
            <a:r>
              <a:rPr lang="en-US" altLang="ko-KR" sz="2000" b="1" i="0" dirty="0"/>
              <a:t>=430</a:t>
            </a:r>
            <a:endParaRPr lang="ko-KR" alt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1729814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7E87D-FB7F-604E-B346-1ED7C48A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시연 영상</a:t>
            </a:r>
          </a:p>
        </p:txBody>
      </p:sp>
      <p:pic>
        <p:nvPicPr>
          <p:cNvPr id="6" name="온라인 미디어 5" descr="시연영상2">
            <a:hlinkClick r:id="" action="ppaction://media"/>
            <a:extLst>
              <a:ext uri="{FF2B5EF4-FFF2-40B4-BE49-F238E27FC236}">
                <a16:creationId xmlns:a16="http://schemas.microsoft.com/office/drawing/2014/main" id="{C326FE07-7D73-4544-97E0-CD83B203ED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0338" y="1255713"/>
            <a:ext cx="6791325" cy="51943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FA3D5D-08FC-3E4A-AA64-7061C584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374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0"/>
            <a:ext cx="12192000" cy="547804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구축 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사전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명사 및 서술어 사전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국립국어원 표준 국어 대사전에서 약 </a:t>
            </a:r>
            <a:r>
              <a:rPr lang="en-US" altLang="ko-KR" dirty="0">
                <a:latin typeface="+mj-lt"/>
              </a:rPr>
              <a:t>28</a:t>
            </a:r>
            <a:r>
              <a:rPr lang="ko-KR" altLang="en-US" dirty="0">
                <a:latin typeface="+mj-lt"/>
              </a:rPr>
              <a:t>만개 단어를 추출하여 구축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1"/>
            <a:r>
              <a:rPr kumimoji="1" lang="ko-KR" altLang="en-US" dirty="0"/>
              <a:t>신조어 및 구어체 사전</a:t>
            </a:r>
            <a:endParaRPr lang="en-US" altLang="ko-KR" dirty="0"/>
          </a:p>
          <a:p>
            <a:pPr lvl="2"/>
            <a:r>
              <a:rPr lang="ko-KR" altLang="en-US" dirty="0"/>
              <a:t>카카오톡 메시지 말뭉치 약 </a:t>
            </a:r>
            <a:r>
              <a:rPr lang="en-US" altLang="ko-KR" dirty="0"/>
              <a:t>20</a:t>
            </a:r>
            <a:r>
              <a:rPr lang="ko-KR" altLang="en-US" dirty="0"/>
              <a:t>만 어절을 정제하여 사전 구축</a:t>
            </a:r>
            <a:endParaRPr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ko-KR" altLang="en-US" dirty="0"/>
              <a:t>데이터 구축</a:t>
            </a:r>
            <a:r>
              <a:rPr kumimoji="1" lang="en-US" altLang="ko-KR" dirty="0"/>
              <a:t> (</a:t>
            </a:r>
            <a:r>
              <a:rPr kumimoji="1" lang="ko-KR" altLang="en-US" dirty="0"/>
              <a:t>학습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대용량 뉴스 기사 데이터를 사용하여 확률 모델과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학습에 사용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:a16="http://schemas.microsoft.com/office/drawing/2014/main" id="{FC5AFDFA-C851-4E4F-90FB-80517215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54" y="3489996"/>
            <a:ext cx="6170691" cy="8157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788A34-7B2B-41DE-87B2-41A2F45015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64" y="5566382"/>
            <a:ext cx="6745872" cy="8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1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철자 오류 교정의 사용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L2</a:t>
            </a:r>
            <a:r>
              <a:rPr kumimoji="1" lang="ko-KR" altLang="en-US" dirty="0"/>
              <a:t>학습자를 위한 교육용 문법 교정기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음성인식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문서편집 프로그램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자기소개서 첨삭 프로그램</a:t>
            </a:r>
            <a:endParaRPr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991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0"/>
            <a:ext cx="12192000" cy="547804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구축 </a:t>
            </a:r>
            <a:r>
              <a:rPr kumimoji="1" lang="en-US" altLang="ko-KR" dirty="0"/>
              <a:t>(</a:t>
            </a:r>
            <a:r>
              <a:rPr kumimoji="1" lang="ko-KR" altLang="en-US" dirty="0"/>
              <a:t>평가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명사 쌍을 이용한 평가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세종 말뭉치 중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문장 추출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‘</a:t>
            </a:r>
            <a:r>
              <a:rPr kumimoji="1" lang="ko-KR" altLang="en-US" dirty="0"/>
              <a:t>기본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 포함된 옳은 문장 </a:t>
            </a:r>
            <a:r>
              <a:rPr kumimoji="1" lang="en-US" altLang="ko-KR" dirty="0"/>
              <a:t>800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 ‘</a:t>
            </a:r>
            <a:r>
              <a:rPr kumimoji="1" lang="ko-KR" altLang="en-US" dirty="0"/>
              <a:t>기분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이 포함된 옳은 문장 </a:t>
            </a:r>
            <a:r>
              <a:rPr kumimoji="1" lang="en-US" altLang="ko-KR" dirty="0"/>
              <a:t>200</a:t>
            </a:r>
            <a:r>
              <a:rPr kumimoji="1" lang="ko-KR" altLang="en-US" dirty="0"/>
              <a:t>개를 추출 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기분</a:t>
            </a:r>
            <a:r>
              <a:rPr kumimoji="1" lang="en-US" altLang="ko-KR" dirty="0"/>
              <a:t>’ </a:t>
            </a:r>
            <a:r>
              <a:rPr kumimoji="1" lang="ko-KR" altLang="en-US" dirty="0"/>
              <a:t>위치에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기본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으로 변경하여 </a:t>
            </a:r>
            <a:br>
              <a:rPr kumimoji="1" lang="en-US" altLang="ko-KR" dirty="0"/>
            </a:br>
            <a:r>
              <a:rPr kumimoji="1" lang="ko-KR" altLang="en-US" dirty="0"/>
              <a:t>오류 문장 생성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Precision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Recall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F1-Score</a:t>
            </a:r>
            <a:r>
              <a:rPr kumimoji="1" lang="ko-KR" altLang="en-US" dirty="0"/>
              <a:t>를 구한 뒤 </a:t>
            </a:r>
            <a:r>
              <a:rPr kumimoji="1" lang="en-US" altLang="ko-KR" dirty="0"/>
              <a:t>Macro-average F1-Score</a:t>
            </a:r>
            <a:r>
              <a:rPr kumimoji="1" lang="ko-KR" altLang="en-US" dirty="0"/>
              <a:t>로 측정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C2F5BC-0F18-426E-8072-F345F58D9954}"/>
              </a:ext>
            </a:extLst>
          </p:cNvPr>
          <p:cNvGrpSpPr/>
          <p:nvPr/>
        </p:nvGrpSpPr>
        <p:grpSpPr>
          <a:xfrm>
            <a:off x="3683000" y="3352799"/>
            <a:ext cx="4825999" cy="3207951"/>
            <a:chOff x="3911600" y="3325269"/>
            <a:chExt cx="4673599" cy="31745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85DC05-A526-42A0-8393-6DF242F7F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1600" y="3325269"/>
              <a:ext cx="4673599" cy="317452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867A14-2144-4DFB-86E8-64C16EE7D163}"/>
                </a:ext>
              </a:extLst>
            </p:cNvPr>
            <p:cNvSpPr/>
            <p:nvPr/>
          </p:nvSpPr>
          <p:spPr>
            <a:xfrm>
              <a:off x="3942080" y="3647440"/>
              <a:ext cx="4592320" cy="264160"/>
            </a:xfrm>
            <a:prstGeom prst="rect">
              <a:avLst/>
            </a:prstGeom>
            <a:noFill/>
            <a:ln w="28575"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110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0"/>
            <a:ext cx="12192000" cy="547804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구축 </a:t>
            </a:r>
            <a:r>
              <a:rPr kumimoji="1" lang="en-US" altLang="ko-KR" dirty="0"/>
              <a:t>(</a:t>
            </a:r>
            <a:r>
              <a:rPr kumimoji="1" lang="ko-KR" altLang="en-US" dirty="0"/>
              <a:t>평가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구어체 데이터를 활용한 평가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카카오톡 메시지 </a:t>
            </a:r>
            <a:r>
              <a:rPr kumimoji="1" lang="en-US" altLang="ko-KR" dirty="0"/>
              <a:t>70,000</a:t>
            </a:r>
            <a:r>
              <a:rPr kumimoji="1" lang="ko-KR" altLang="en-US" dirty="0"/>
              <a:t>개 추출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기존 평가 데이터 에러율과 각 모델을 거친 후 평가 데이터 </a:t>
            </a:r>
            <a:r>
              <a:rPr kumimoji="1" lang="ko-KR" altLang="en-US" dirty="0" err="1"/>
              <a:t>에러율</a:t>
            </a:r>
            <a:r>
              <a:rPr kumimoji="1" lang="ko-KR" altLang="en-US" dirty="0"/>
              <a:t> 비교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기존 평가 데이터 </a:t>
            </a:r>
            <a:r>
              <a:rPr kumimoji="1" lang="ko-KR" altLang="en-US" dirty="0" err="1"/>
              <a:t>에러율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 6.12%</a:t>
            </a:r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임의의 에러 생성 후 평가 데이터 </a:t>
            </a:r>
            <a:r>
              <a:rPr kumimoji="1" lang="ko-KR" altLang="en-US" dirty="0" err="1"/>
              <a:t>에러율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 20.90%</a:t>
            </a:r>
          </a:p>
          <a:p>
            <a:pPr marL="914400" lvl="2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016439-E142-476F-B741-CDE0948C38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827274"/>
            <a:ext cx="2987040" cy="7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57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 및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0"/>
            <a:ext cx="12192000" cy="547804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명사 쌍을 이용한 평가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AF630A-6DDF-46BA-9BCE-97DE3214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34" y="1732144"/>
            <a:ext cx="7302532" cy="47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2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 및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0"/>
            <a:ext cx="12192000" cy="547804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구어체 데이터를 이용한 평가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1E006C-62BA-40C5-8CE2-6A4AE5546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3"/>
          <a:stretch/>
        </p:blipFill>
        <p:spPr>
          <a:xfrm>
            <a:off x="3510582" y="1727201"/>
            <a:ext cx="5170836" cy="22025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B2E2F7-4BE9-47E3-AC68-2DE6DE354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19"/>
          <a:stretch/>
        </p:blipFill>
        <p:spPr>
          <a:xfrm>
            <a:off x="3510584" y="4186102"/>
            <a:ext cx="5170834" cy="22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02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0"/>
            <a:ext cx="12192000" cy="54780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평가를 통해 전체 문맥의존정보를 반영하여 새로운 </a:t>
            </a:r>
            <a:r>
              <a:rPr lang="ko-KR" altLang="en-US" dirty="0" err="1"/>
              <a:t>임베딩을</a:t>
            </a:r>
            <a:r>
              <a:rPr lang="ko-KR" altLang="en-US" dirty="0"/>
              <a:t> 만드는 </a:t>
            </a:r>
            <a:r>
              <a:rPr lang="en-US" altLang="ko-KR" dirty="0"/>
              <a:t>Self-Attention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기여를 확인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정해진 윈도우 사이즈내에서 관련단어를 찾는 것이 아닌 전체 문맥을 보고 관련단어를 찾는 것이 더욱 성능이 높음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5879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 &amp; A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244530"/>
          </a:xfrm>
        </p:spPr>
        <p:txBody>
          <a:bodyPr anchor="ctr">
            <a:normAutofit/>
          </a:bodyPr>
          <a:lstStyle/>
          <a:p>
            <a:pPr marL="0" lvl="0" indent="0" algn="ctr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5400" dirty="0"/>
              <a:t>Q &amp; A</a:t>
            </a:r>
          </a:p>
          <a:p>
            <a:pPr marL="0" lvl="0" indent="0" algn="ctr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  <a:endParaRPr kumimoji="1"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2433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BF9A5-6D26-3E4F-950A-60A63996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00CE4-8CB2-CC44-A188-5727EE4F8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성능 비교 평가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방법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1.</a:t>
            </a:r>
            <a:r>
              <a:rPr kumimoji="1" lang="ko-KR" altLang="en-US" dirty="0"/>
              <a:t> 타겟 모델</a:t>
            </a:r>
            <a:r>
              <a:rPr kumimoji="1" lang="en-US" altLang="ko-KR" dirty="0"/>
              <a:t>(</a:t>
            </a:r>
            <a:r>
              <a:rPr kumimoji="1" lang="ko-KR" altLang="en-US" dirty="0"/>
              <a:t>부산대학교 모델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소스를 제공받아 제안 모델</a:t>
            </a:r>
            <a:r>
              <a:rPr kumimoji="1" lang="en-US" altLang="ko-KR" dirty="0"/>
              <a:t>(</a:t>
            </a:r>
            <a:r>
              <a:rPr kumimoji="1" lang="ko-KR" altLang="en-US" dirty="0"/>
              <a:t>동아대학교 모델</a:t>
            </a:r>
            <a:r>
              <a:rPr kumimoji="1" lang="en-US" altLang="ko-KR" dirty="0"/>
              <a:t>)</a:t>
            </a:r>
            <a:r>
              <a:rPr kumimoji="1" lang="ko-KR" altLang="en-US" dirty="0"/>
              <a:t>과 같은 학습 데이터</a:t>
            </a:r>
            <a:r>
              <a:rPr kumimoji="1" lang="en-US" altLang="ko-KR" dirty="0"/>
              <a:t>(B)</a:t>
            </a:r>
            <a:r>
              <a:rPr kumimoji="1" lang="ko-KR" altLang="en-US" dirty="0"/>
              <a:t>로 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   </a:t>
            </a:r>
            <a:r>
              <a:rPr kumimoji="1" lang="ko-KR" altLang="en-US" dirty="0"/>
              <a:t>학습 후 비교 평가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26A99-DC37-6346-8951-3A43606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pic>
        <p:nvPicPr>
          <p:cNvPr id="6" name="그림 5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86B302B9-9410-5443-AD82-0C0C0EF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741" y="1873250"/>
            <a:ext cx="2781300" cy="1689100"/>
          </a:xfrm>
          <a:prstGeom prst="rect">
            <a:avLst/>
          </a:prstGeom>
        </p:spPr>
      </p:pic>
      <p:pic>
        <p:nvPicPr>
          <p:cNvPr id="8" name="그림 7" descr="텍스트, 신문, 건물, 표지판이(가) 표시된 사진&#10;&#10;자동 생성된 설명">
            <a:extLst>
              <a:ext uri="{FF2B5EF4-FFF2-40B4-BE49-F238E27FC236}">
                <a16:creationId xmlns:a16="http://schemas.microsoft.com/office/drawing/2014/main" id="{C5319E2E-3282-0949-9A9B-CFFBE05E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3" y="2006600"/>
            <a:ext cx="29591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100C3-BA52-804C-BD65-3D52543BFC7D}"/>
              </a:ext>
            </a:extLst>
          </p:cNvPr>
          <p:cNvSpPr txBox="1"/>
          <p:nvPr/>
        </p:nvSpPr>
        <p:spPr>
          <a:xfrm>
            <a:off x="796922" y="2533134"/>
            <a:ext cx="16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부산대학교 </a:t>
            </a:r>
            <a:r>
              <a:rPr kumimoji="1" lang="en-US" altLang="ko-KR" dirty="0"/>
              <a:t>A: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DC73D-BBA6-4D47-8304-74368FD71B0B}"/>
              </a:ext>
            </a:extLst>
          </p:cNvPr>
          <p:cNvSpPr txBox="1"/>
          <p:nvPr/>
        </p:nvSpPr>
        <p:spPr>
          <a:xfrm>
            <a:off x="6440489" y="2533134"/>
            <a:ext cx="16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동아대학교 </a:t>
            </a:r>
            <a:r>
              <a:rPr kumimoji="1" lang="en-US" altLang="ko-KR" dirty="0"/>
              <a:t>B: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71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실내, 테이블, 분홍색, 앉아있는이(가) 표시된 사진&#10;&#10;자동 생성된 설명">
            <a:extLst>
              <a:ext uri="{FF2B5EF4-FFF2-40B4-BE49-F238E27FC236}">
                <a16:creationId xmlns:a16="http://schemas.microsoft.com/office/drawing/2014/main" id="{02F7DDF6-0825-5549-B564-4F273ACB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785" y="2288240"/>
            <a:ext cx="1701800" cy="2590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9BF9A5-6D26-3E4F-950A-60A63996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26A99-DC37-6346-8951-3A43606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105C95-64DC-394C-BCCD-FFE015C4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7" y="5505726"/>
            <a:ext cx="11781692" cy="949236"/>
          </a:xfrm>
          <a:prstGeom prst="rect">
            <a:avLst/>
          </a:prstGeom>
        </p:spPr>
      </p:pic>
      <p:pic>
        <p:nvPicPr>
          <p:cNvPr id="19" name="그림 18" descr="앉아있는, 하얀색, 테이블, 작은이(가) 표시된 사진&#10;&#10;자동 생성된 설명">
            <a:extLst>
              <a:ext uri="{FF2B5EF4-FFF2-40B4-BE49-F238E27FC236}">
                <a16:creationId xmlns:a16="http://schemas.microsoft.com/office/drawing/2014/main" id="{06AAD64B-3243-5246-8203-E70A2AB29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12" y="2288240"/>
            <a:ext cx="1676400" cy="25400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C9995D0-AB51-484C-A063-886796584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089" y="3658290"/>
            <a:ext cx="1161608" cy="899984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6F872C88-64D7-B349-8F87-4965352D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808" y="3562880"/>
            <a:ext cx="1161608" cy="8999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F18E8D-6B77-B84F-8603-D1DD3D982B26}"/>
              </a:ext>
            </a:extLst>
          </p:cNvPr>
          <p:cNvSpPr txBox="1"/>
          <p:nvPr/>
        </p:nvSpPr>
        <p:spPr>
          <a:xfrm>
            <a:off x="5554542" y="2875002"/>
            <a:ext cx="1162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dirty="0"/>
              <a:t>VS</a:t>
            </a:r>
            <a:endParaRPr kumimoji="1" lang="ko-KR" altLang="en-US" sz="6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27B43-DFF5-284F-9096-079A36365728}"/>
              </a:ext>
            </a:extLst>
          </p:cNvPr>
          <p:cNvSpPr txBox="1"/>
          <p:nvPr/>
        </p:nvSpPr>
        <p:spPr>
          <a:xfrm>
            <a:off x="3626766" y="4937590"/>
            <a:ext cx="187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부산대학교 모델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24A84-DF75-A149-BE83-F7AD5646E7CC}"/>
              </a:ext>
            </a:extLst>
          </p:cNvPr>
          <p:cNvSpPr txBox="1"/>
          <p:nvPr/>
        </p:nvSpPr>
        <p:spPr>
          <a:xfrm>
            <a:off x="6821920" y="4937590"/>
            <a:ext cx="187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동아대학교 모델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B73FC1B-F6AB-49BE-9BD4-A5F55344F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5194423"/>
          </a:xfrm>
        </p:spPr>
        <p:txBody>
          <a:bodyPr/>
          <a:lstStyle/>
          <a:p>
            <a:r>
              <a:rPr kumimoji="1" lang="ko-KR" altLang="en-US" dirty="0"/>
              <a:t>성능 비교 평가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방법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2113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BF9A5-6D26-3E4F-950A-60A63996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00CE4-8CB2-CC44-A188-5727EE4F8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성능 비교 평가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방법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타겟 모델</a:t>
            </a:r>
            <a:r>
              <a:rPr kumimoji="1" lang="en-US" altLang="ko-KR" dirty="0"/>
              <a:t>(</a:t>
            </a:r>
            <a:r>
              <a:rPr kumimoji="1" lang="ko-KR" altLang="en-US" dirty="0"/>
              <a:t>부산대학교 모델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직접 구현 후 타겟 모델을 </a:t>
            </a:r>
            <a:r>
              <a:rPr kumimoji="1" lang="en-US" altLang="ko-KR" dirty="0"/>
              <a:t>B </a:t>
            </a:r>
            <a:r>
              <a:rPr kumimoji="1" lang="ko-KR" altLang="en-US" dirty="0"/>
              <a:t>학습데이터로 학습 후 부산대학교 </a:t>
            </a:r>
            <a:r>
              <a:rPr kumimoji="1" lang="en-US" altLang="ko-KR" dirty="0"/>
              <a:t>A </a:t>
            </a:r>
            <a:r>
              <a:rPr kumimoji="1" lang="ko-KR" altLang="en-US" dirty="0"/>
              <a:t>학습데이터</a:t>
            </a:r>
            <a:br>
              <a:rPr kumimoji="1" lang="en-US" altLang="ko-KR" dirty="0"/>
            </a:b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  </a:t>
            </a:r>
            <a:r>
              <a:rPr kumimoji="1" lang="ko-KR" altLang="en-US" dirty="0"/>
              <a:t> 학습한 모델의 성능과 비교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 차이가 나지않으면 타겟 모델 구현 완료</a:t>
            </a:r>
            <a:r>
              <a:rPr kumimoji="1" lang="en-US" altLang="ko-KR" dirty="0"/>
              <a:t>.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26A99-DC37-6346-8951-3A43606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pic>
        <p:nvPicPr>
          <p:cNvPr id="6" name="그림 5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86B302B9-9410-5443-AD82-0C0C0EF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741" y="1873250"/>
            <a:ext cx="2781300" cy="1689100"/>
          </a:xfrm>
          <a:prstGeom prst="rect">
            <a:avLst/>
          </a:prstGeom>
        </p:spPr>
      </p:pic>
      <p:pic>
        <p:nvPicPr>
          <p:cNvPr id="8" name="그림 7" descr="텍스트, 신문, 건물, 표지판이(가) 표시된 사진&#10;&#10;자동 생성된 설명">
            <a:extLst>
              <a:ext uri="{FF2B5EF4-FFF2-40B4-BE49-F238E27FC236}">
                <a16:creationId xmlns:a16="http://schemas.microsoft.com/office/drawing/2014/main" id="{C5319E2E-3282-0949-9A9B-CFFBE05E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3" y="2006600"/>
            <a:ext cx="29591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100C3-BA52-804C-BD65-3D52543BFC7D}"/>
              </a:ext>
            </a:extLst>
          </p:cNvPr>
          <p:cNvSpPr txBox="1"/>
          <p:nvPr/>
        </p:nvSpPr>
        <p:spPr>
          <a:xfrm>
            <a:off x="796922" y="2533134"/>
            <a:ext cx="16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부산대학교 </a:t>
            </a:r>
            <a:r>
              <a:rPr kumimoji="1" lang="en-US" altLang="ko-KR" dirty="0"/>
              <a:t>A: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DC73D-BBA6-4D47-8304-74368FD71B0B}"/>
              </a:ext>
            </a:extLst>
          </p:cNvPr>
          <p:cNvSpPr txBox="1"/>
          <p:nvPr/>
        </p:nvSpPr>
        <p:spPr>
          <a:xfrm>
            <a:off x="6440489" y="2533134"/>
            <a:ext cx="16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동아대학교 </a:t>
            </a:r>
            <a:r>
              <a:rPr kumimoji="1" lang="en-US" altLang="ko-KR" dirty="0"/>
              <a:t>B: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770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앉아있는, 하얀색, 테이블, 작은이(가) 표시된 사진&#10;&#10;자동 생성된 설명">
            <a:extLst>
              <a:ext uri="{FF2B5EF4-FFF2-40B4-BE49-F238E27FC236}">
                <a16:creationId xmlns:a16="http://schemas.microsoft.com/office/drawing/2014/main" id="{06B43D36-616A-514B-B684-B526FF7D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55353" y="2397590"/>
            <a:ext cx="1676400" cy="254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9BF9A5-6D26-3E4F-950A-60A63996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26A99-DC37-6346-8951-3A43606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39</a:t>
            </a:fld>
            <a:endParaRPr kumimoji="1" lang="ko-KR" altLang="en-US"/>
          </a:p>
        </p:txBody>
      </p:sp>
      <p:pic>
        <p:nvPicPr>
          <p:cNvPr id="19" name="그림 18" descr="앉아있는, 하얀색, 테이블, 작은이(가) 표시된 사진&#10;&#10;자동 생성된 설명">
            <a:extLst>
              <a:ext uri="{FF2B5EF4-FFF2-40B4-BE49-F238E27FC236}">
                <a16:creationId xmlns:a16="http://schemas.microsoft.com/office/drawing/2014/main" id="{06AAD64B-3243-5246-8203-E70A2AB2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35" y="2397590"/>
            <a:ext cx="1676400" cy="25400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C9995D0-AB51-484C-A063-88679658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605" y="3746871"/>
            <a:ext cx="1161608" cy="8999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F18E8D-6B77-B84F-8603-D1DD3D982B26}"/>
              </a:ext>
            </a:extLst>
          </p:cNvPr>
          <p:cNvSpPr txBox="1"/>
          <p:nvPr/>
        </p:nvSpPr>
        <p:spPr>
          <a:xfrm>
            <a:off x="5554542" y="2875002"/>
            <a:ext cx="1162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dirty="0"/>
              <a:t>VS</a:t>
            </a:r>
            <a:endParaRPr kumimoji="1" lang="ko-KR" altLang="en-US" sz="6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27B43-DFF5-284F-9096-079A36365728}"/>
              </a:ext>
            </a:extLst>
          </p:cNvPr>
          <p:cNvSpPr txBox="1"/>
          <p:nvPr/>
        </p:nvSpPr>
        <p:spPr>
          <a:xfrm>
            <a:off x="3626766" y="4937590"/>
            <a:ext cx="187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부산대학교 모델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24A84-DF75-A149-BE83-F7AD5646E7CC}"/>
              </a:ext>
            </a:extLst>
          </p:cNvPr>
          <p:cNvSpPr txBox="1"/>
          <p:nvPr/>
        </p:nvSpPr>
        <p:spPr>
          <a:xfrm>
            <a:off x="6821920" y="4937590"/>
            <a:ext cx="187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직접 구현한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부산대학교 모델</a:t>
            </a:r>
          </a:p>
        </p:txBody>
      </p:sp>
      <p:pic>
        <p:nvPicPr>
          <p:cNvPr id="6" name="그림 5" descr="표지판이(가) 표시된 사진&#10;&#10;자동 생성된 설명">
            <a:extLst>
              <a:ext uri="{FF2B5EF4-FFF2-40B4-BE49-F238E27FC236}">
                <a16:creationId xmlns:a16="http://schemas.microsoft.com/office/drawing/2014/main" id="{E397A035-CAB1-AD4F-ADF1-EB64FDD9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988" y="3733347"/>
            <a:ext cx="1367247" cy="826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0A5F6-3A73-2B41-B73D-D6FD47CD8971}"/>
              </a:ext>
            </a:extLst>
          </p:cNvPr>
          <p:cNvSpPr txBox="1"/>
          <p:nvPr/>
        </p:nvSpPr>
        <p:spPr>
          <a:xfrm>
            <a:off x="3931268" y="5622573"/>
            <a:ext cx="124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Acc:80.32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E92851-A1E2-2B45-92B6-C02E11E68337}"/>
              </a:ext>
            </a:extLst>
          </p:cNvPr>
          <p:cNvSpPr txBox="1"/>
          <p:nvPr/>
        </p:nvSpPr>
        <p:spPr>
          <a:xfrm>
            <a:off x="7199605" y="5622573"/>
            <a:ext cx="124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Acc:79.24</a:t>
            </a:r>
            <a:endParaRPr kumimoji="1"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487B4AA-CC20-40A5-AA16-805BD4969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1"/>
            <a:ext cx="12192000" cy="426873"/>
          </a:xfrm>
        </p:spPr>
        <p:txBody>
          <a:bodyPr/>
          <a:lstStyle/>
          <a:p>
            <a:r>
              <a:rPr kumimoji="1" lang="ko-KR" altLang="en-US" dirty="0"/>
              <a:t>성능 비교 평가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방법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798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철자 오류의 종류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단순 철자 오류</a:t>
            </a:r>
            <a:r>
              <a:rPr kumimoji="1" lang="en-US" altLang="ko-KR" dirty="0"/>
              <a:t>(Non-Word Spelling Error)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예시</a:t>
            </a:r>
            <a:r>
              <a:rPr lang="en-US" altLang="ko-KR" dirty="0">
                <a:latin typeface="+mj-lt"/>
              </a:rPr>
              <a:t>) </a:t>
            </a:r>
            <a:r>
              <a:rPr kumimoji="1" lang="ko-KR" altLang="en-US" dirty="0">
                <a:solidFill>
                  <a:srgbClr val="808080"/>
                </a:solidFill>
                <a:latin typeface="+mn-ea"/>
              </a:rPr>
              <a:t>카메라를 샀는데 동생이 떨어뜨려 </a:t>
            </a:r>
            <a:r>
              <a:rPr kumimoji="1" lang="ko-KR" altLang="en-US" b="1" dirty="0" err="1">
                <a:solidFill>
                  <a:srgbClr val="FF0000"/>
                </a:solidFill>
                <a:latin typeface="+mn-ea"/>
              </a:rPr>
              <a:t>사잔</a:t>
            </a:r>
            <a:r>
              <a:rPr kumimoji="1" lang="ko-KR" altLang="en-US" dirty="0" err="1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</a:rPr>
              <a:t>이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</a:rPr>
              <a:t>다 날아갔다</a:t>
            </a:r>
            <a:r>
              <a:rPr lang="en-US" altLang="ko-KR" dirty="0">
                <a:solidFill>
                  <a:srgbClr val="AEAEAE"/>
                </a:solidFill>
                <a:latin typeface="+mj-lt"/>
              </a:rPr>
              <a:t>.</a:t>
            </a:r>
          </a:p>
          <a:p>
            <a:pPr marL="1371600" lvl="3" indent="0">
              <a:buNone/>
            </a:pPr>
            <a:endParaRPr kumimoji="1" lang="en-US" altLang="ko-KR" dirty="0"/>
          </a:p>
          <a:p>
            <a:pPr marL="1371600" lvl="3" indent="0">
              <a:buNone/>
            </a:pP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문맥의존 철자 오류</a:t>
            </a:r>
            <a:r>
              <a:rPr kumimoji="1" lang="en-US" altLang="ko-KR" dirty="0"/>
              <a:t>(Context-Sensitive Spelling Error)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kumimoji="1" lang="ko-KR" altLang="en-US" dirty="0">
                <a:solidFill>
                  <a:srgbClr val="808080"/>
                </a:solidFill>
                <a:latin typeface="+mn-ea"/>
              </a:rPr>
              <a:t>카메라를 샀는데 동생이 떨어뜨려 </a:t>
            </a:r>
            <a:r>
              <a:rPr kumimoji="1" lang="ko-KR" altLang="en-US" b="1" dirty="0">
                <a:solidFill>
                  <a:srgbClr val="FF0000"/>
                </a:solidFill>
                <a:latin typeface="+mn-ea"/>
              </a:rPr>
              <a:t>사전</a:t>
            </a:r>
            <a:r>
              <a:rPr kumimoji="1" lang="ko-KR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</a:rPr>
              <a:t>이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n-ea"/>
              </a:rPr>
              <a:t>다 날아갔다</a:t>
            </a:r>
            <a:r>
              <a:rPr lang="en-US" altLang="ko-KR" dirty="0">
                <a:solidFill>
                  <a:srgbClr val="AEAEAE"/>
                </a:solidFill>
              </a:rPr>
              <a:t>.</a:t>
            </a:r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198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BF9A5-6D26-3E4F-950A-60A63996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26A99-DC37-6346-8951-3A43606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40</a:t>
            </a:fld>
            <a:endParaRPr kumimoji="1" lang="ko-KR" altLang="en-US"/>
          </a:p>
        </p:txBody>
      </p:sp>
      <p:pic>
        <p:nvPicPr>
          <p:cNvPr id="19" name="그림 18" descr="앉아있는, 하얀색, 테이블, 작은이(가) 표시된 사진&#10;&#10;자동 생성된 설명">
            <a:extLst>
              <a:ext uri="{FF2B5EF4-FFF2-40B4-BE49-F238E27FC236}">
                <a16:creationId xmlns:a16="http://schemas.microsoft.com/office/drawing/2014/main" id="{06AAD64B-3243-5246-8203-E70A2AB2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35" y="2397590"/>
            <a:ext cx="1676400" cy="25400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C9995D0-AB51-484C-A063-88679658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31" y="3733347"/>
            <a:ext cx="1161608" cy="8999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F18E8D-6B77-B84F-8603-D1DD3D982B26}"/>
              </a:ext>
            </a:extLst>
          </p:cNvPr>
          <p:cNvSpPr txBox="1"/>
          <p:nvPr/>
        </p:nvSpPr>
        <p:spPr>
          <a:xfrm>
            <a:off x="5554542" y="2875002"/>
            <a:ext cx="1162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dirty="0"/>
              <a:t>VS</a:t>
            </a:r>
            <a:endParaRPr kumimoji="1" lang="ko-KR" altLang="en-US" sz="6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24A84-DF75-A149-BE83-F7AD5646E7CC}"/>
              </a:ext>
            </a:extLst>
          </p:cNvPr>
          <p:cNvSpPr txBox="1"/>
          <p:nvPr/>
        </p:nvSpPr>
        <p:spPr>
          <a:xfrm>
            <a:off x="3506343" y="5006649"/>
            <a:ext cx="187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직접 구현한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부산대학교 모델</a:t>
            </a:r>
          </a:p>
        </p:txBody>
      </p:sp>
      <p:pic>
        <p:nvPicPr>
          <p:cNvPr id="15" name="그림 14" descr="실내, 테이블, 분홍색, 앉아있는이(가) 표시된 사진&#10;&#10;자동 생성된 설명">
            <a:extLst>
              <a:ext uri="{FF2B5EF4-FFF2-40B4-BE49-F238E27FC236}">
                <a16:creationId xmlns:a16="http://schemas.microsoft.com/office/drawing/2014/main" id="{3C2B84A2-F018-C245-B7A2-260C87F2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688" y="2380081"/>
            <a:ext cx="1701800" cy="25908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98C17BB-55A0-A447-9B13-5693BE96E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92" y="3750131"/>
            <a:ext cx="1161608" cy="8999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2568DA-6E06-1345-9548-DB84D3846D85}"/>
              </a:ext>
            </a:extLst>
          </p:cNvPr>
          <p:cNvSpPr txBox="1"/>
          <p:nvPr/>
        </p:nvSpPr>
        <p:spPr>
          <a:xfrm>
            <a:off x="6809967" y="5022430"/>
            <a:ext cx="187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동아대학교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64E89B-9B7D-6848-A9EF-E05E0901C88A}"/>
              </a:ext>
            </a:extLst>
          </p:cNvPr>
          <p:cNvSpPr txBox="1"/>
          <p:nvPr/>
        </p:nvSpPr>
        <p:spPr>
          <a:xfrm>
            <a:off x="4046725" y="5648110"/>
            <a:ext cx="7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81.52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71D55-4207-0C4C-9E23-D65B8AEF9B62}"/>
              </a:ext>
            </a:extLst>
          </p:cNvPr>
          <p:cNvSpPr txBox="1"/>
          <p:nvPr/>
        </p:nvSpPr>
        <p:spPr>
          <a:xfrm>
            <a:off x="7350349" y="5652980"/>
            <a:ext cx="7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88.12</a:t>
            </a:r>
            <a:endParaRPr kumimoji="1"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1AC5C02-A764-4BBB-ACE5-89EB922FD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262"/>
            <a:ext cx="12192000" cy="1073270"/>
          </a:xfrm>
        </p:spPr>
        <p:txBody>
          <a:bodyPr/>
          <a:lstStyle/>
          <a:p>
            <a:r>
              <a:rPr kumimoji="1" lang="ko-KR" altLang="en-US" dirty="0"/>
              <a:t>성능 비교 평가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방법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178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기존 시스템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네이버 맞춤법 검사기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사람인 맞춤법 검사기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부산대학교 맞춤법 검사기</a:t>
            </a:r>
            <a:endParaRPr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pic>
        <p:nvPicPr>
          <p:cNvPr id="7" name="그림 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55C5C778-E824-4B44-BF59-B653FCB5C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3" y="2407652"/>
            <a:ext cx="2387600" cy="584200"/>
          </a:xfrm>
          <a:prstGeom prst="rect">
            <a:avLst/>
          </a:prstGeom>
        </p:spPr>
      </p:pic>
      <p:pic>
        <p:nvPicPr>
          <p:cNvPr id="9" name="그림 8" descr="음식이(가) 표시된 사진&#10;&#10;자동 생성된 설명">
            <a:extLst>
              <a:ext uri="{FF2B5EF4-FFF2-40B4-BE49-F238E27FC236}">
                <a16:creationId xmlns:a16="http://schemas.microsoft.com/office/drawing/2014/main" id="{5170394F-CA9F-C04F-B1F8-8E685AB8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3" y="3982236"/>
            <a:ext cx="2284834" cy="738532"/>
          </a:xfrm>
          <a:prstGeom prst="rect">
            <a:avLst/>
          </a:prstGeom>
        </p:spPr>
      </p:pic>
      <p:pic>
        <p:nvPicPr>
          <p:cNvPr id="10" name="그림 9" descr="검은색, 보드, 빨간색, 남자이(가) 표시된 사진&#10;&#10;자동 생성된 설명">
            <a:extLst>
              <a:ext uri="{FF2B5EF4-FFF2-40B4-BE49-F238E27FC236}">
                <a16:creationId xmlns:a16="http://schemas.microsoft.com/office/drawing/2014/main" id="{150C175B-6036-1540-AA15-393F115E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63" y="5516313"/>
            <a:ext cx="2363114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1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기존 시스템들의 한계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반자동화 시스템</a:t>
            </a:r>
            <a:endParaRPr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3491B1-914B-BE41-8CD6-862EE6342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484" y="3238893"/>
            <a:ext cx="1875031" cy="63509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22FEFE4-D1A8-9A45-9EC4-31DF2885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03" y="4186054"/>
            <a:ext cx="10253317" cy="1991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24B617-6E35-3841-9807-1EBFA54367C9}"/>
              </a:ext>
            </a:extLst>
          </p:cNvPr>
          <p:cNvSpPr txBox="1"/>
          <p:nvPr/>
        </p:nvSpPr>
        <p:spPr>
          <a:xfrm>
            <a:off x="969341" y="2364568"/>
            <a:ext cx="503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dirty="0"/>
              <a:t>오류 문장</a:t>
            </a:r>
            <a:r>
              <a:rPr lang="en-US" altLang="ko-KR" sz="2000" i="0" dirty="0"/>
              <a:t>:</a:t>
            </a:r>
            <a:r>
              <a:rPr lang="ko-KR" altLang="en-US" sz="2000" i="0" dirty="0"/>
              <a:t> </a:t>
            </a:r>
            <a:r>
              <a:rPr lang="ko-KR" altLang="en-US" sz="2000" b="1" i="0" dirty="0"/>
              <a:t>너는 다 좋은데 </a:t>
            </a:r>
            <a:r>
              <a:rPr lang="ko-KR" altLang="en-US" sz="2000" b="1" i="0" dirty="0">
                <a:solidFill>
                  <a:srgbClr val="FF0000"/>
                </a:solidFill>
              </a:rPr>
              <a:t>기봉이</a:t>
            </a:r>
            <a:r>
              <a:rPr lang="ko-KR" altLang="en-US" sz="2000" b="1" i="0" dirty="0"/>
              <a:t> 심하다</a:t>
            </a:r>
            <a:r>
              <a:rPr lang="en-US" altLang="ko-KR" sz="2000" b="1" i="0" dirty="0"/>
              <a:t>.</a:t>
            </a:r>
            <a:endParaRPr kumimoji="1" lang="ko-KR" altLang="en-US" sz="2000" b="1" i="0" dirty="0"/>
          </a:p>
        </p:txBody>
      </p:sp>
    </p:spTree>
    <p:extLst>
      <p:ext uri="{BB962C8B-B14F-4D97-AF65-F5344CB8AC3E}">
        <p14:creationId xmlns:p14="http://schemas.microsoft.com/office/powerpoint/2010/main" val="7963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기존 시스템들의 한계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반자동화 시스템</a:t>
            </a:r>
            <a:endParaRPr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pic>
        <p:nvPicPr>
          <p:cNvPr id="10" name="그림 9" descr="검은색, 보드, 빨간색, 남자이(가) 표시된 사진&#10;&#10;자동 생성된 설명">
            <a:extLst>
              <a:ext uri="{FF2B5EF4-FFF2-40B4-BE49-F238E27FC236}">
                <a16:creationId xmlns:a16="http://schemas.microsoft.com/office/drawing/2014/main" id="{B006362B-227E-6640-9314-44014203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832" y="2814784"/>
            <a:ext cx="1576264" cy="389678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7FFFD37F-6D6A-1340-BF72-BD3C1FA58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20" y="3360895"/>
            <a:ext cx="5355295" cy="3228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6D98B-32F9-584F-B276-9AAF9E3EAB19}"/>
              </a:ext>
            </a:extLst>
          </p:cNvPr>
          <p:cNvSpPr txBox="1"/>
          <p:nvPr/>
        </p:nvSpPr>
        <p:spPr>
          <a:xfrm>
            <a:off x="969341" y="2364568"/>
            <a:ext cx="503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dirty="0"/>
              <a:t>오류 문장</a:t>
            </a:r>
            <a:r>
              <a:rPr lang="en-US" altLang="ko-KR" sz="2000" i="0" dirty="0"/>
              <a:t>:</a:t>
            </a:r>
            <a:r>
              <a:rPr lang="ko-KR" altLang="en-US" sz="2000" i="0" dirty="0"/>
              <a:t> </a:t>
            </a:r>
            <a:r>
              <a:rPr lang="ko-KR" altLang="en-US" sz="2000" b="1" i="0" dirty="0"/>
              <a:t>너는 다 좋은데 </a:t>
            </a:r>
            <a:r>
              <a:rPr lang="ko-KR" altLang="en-US" sz="2000" b="1" i="0" dirty="0">
                <a:solidFill>
                  <a:srgbClr val="FF0000"/>
                </a:solidFill>
              </a:rPr>
              <a:t>기봉이</a:t>
            </a:r>
            <a:r>
              <a:rPr lang="ko-KR" altLang="en-US" sz="2000" b="1" i="0" dirty="0"/>
              <a:t> 심하다</a:t>
            </a:r>
            <a:r>
              <a:rPr lang="en-US" altLang="ko-KR" sz="2000" b="1" i="0" dirty="0"/>
              <a:t>.</a:t>
            </a:r>
            <a:endParaRPr kumimoji="1" lang="ko-KR" altLang="en-US" sz="2000" b="1" i="0" dirty="0"/>
          </a:p>
        </p:txBody>
      </p:sp>
    </p:spTree>
    <p:extLst>
      <p:ext uri="{BB962C8B-B14F-4D97-AF65-F5344CB8AC3E}">
        <p14:creationId xmlns:p14="http://schemas.microsoft.com/office/powerpoint/2010/main" val="73347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기존 시스템들의 한계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문맥 의존 철자 오류에 취약</a:t>
            </a:r>
            <a:endParaRPr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32EBFC-6DF9-2A4F-9AE1-EB3C4E85D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434" y="2987635"/>
            <a:ext cx="1431132" cy="48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D0CB2B-1850-DE45-B64A-A635D58F0E01}"/>
              </a:ext>
            </a:extLst>
          </p:cNvPr>
          <p:cNvSpPr txBox="1"/>
          <p:nvPr/>
        </p:nvSpPr>
        <p:spPr>
          <a:xfrm>
            <a:off x="969341" y="2364568"/>
            <a:ext cx="1009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dirty="0"/>
              <a:t>오류 문장</a:t>
            </a:r>
            <a:r>
              <a:rPr lang="en-US" altLang="ko-KR" sz="2000" i="0" dirty="0"/>
              <a:t>:</a:t>
            </a:r>
            <a:r>
              <a:rPr lang="ko-KR" altLang="en-US" sz="2000" i="0" dirty="0"/>
              <a:t> </a:t>
            </a:r>
            <a:r>
              <a:rPr lang="ko-KR" altLang="en-US" sz="2000" b="1" dirty="0"/>
              <a:t>우리 신혼여행으로 </a:t>
            </a:r>
            <a:r>
              <a:rPr lang="ko-KR" altLang="en-US" sz="2000" b="1" dirty="0">
                <a:solidFill>
                  <a:srgbClr val="FF0000"/>
                </a:solidFill>
              </a:rPr>
              <a:t>감</a:t>
            </a:r>
            <a:r>
              <a:rPr lang="ko-KR" altLang="en-US" sz="2000" b="1" dirty="0"/>
              <a:t>에 갈래요</a:t>
            </a:r>
            <a:r>
              <a:rPr lang="en-US" altLang="ko-KR" sz="2000" b="1" dirty="0"/>
              <a:t>?</a:t>
            </a:r>
            <a:endParaRPr kumimoji="1" lang="ko-KR" altLang="en-US" sz="2000" b="1" i="0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F07D668-EBD1-5644-8619-00734CEA5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175" y="3641504"/>
            <a:ext cx="9573410" cy="18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  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기존 시스템들의 한계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문맥 의존 철자 오류에 취약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0CAE1-0281-3449-AD12-B8259EA077B1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  <p:pic>
        <p:nvPicPr>
          <p:cNvPr id="10" name="그림 9" descr="검은색, 보드, 빨간색, 남자이(가) 표시된 사진&#10;&#10;자동 생성된 설명">
            <a:extLst>
              <a:ext uri="{FF2B5EF4-FFF2-40B4-BE49-F238E27FC236}">
                <a16:creationId xmlns:a16="http://schemas.microsoft.com/office/drawing/2014/main" id="{B006362B-227E-6640-9314-44014203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867" y="3172968"/>
            <a:ext cx="1576264" cy="389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6D98B-32F9-584F-B276-9AAF9E3EAB19}"/>
              </a:ext>
            </a:extLst>
          </p:cNvPr>
          <p:cNvSpPr txBox="1"/>
          <p:nvPr/>
        </p:nvSpPr>
        <p:spPr>
          <a:xfrm>
            <a:off x="969341" y="2364568"/>
            <a:ext cx="5355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dirty="0"/>
              <a:t>오류 문장</a:t>
            </a:r>
            <a:r>
              <a:rPr lang="en-US" altLang="ko-KR" sz="2000" i="0" dirty="0"/>
              <a:t>:</a:t>
            </a:r>
            <a:r>
              <a:rPr lang="ko-KR" altLang="en-US" sz="2000" i="0" dirty="0"/>
              <a:t> </a:t>
            </a:r>
            <a:r>
              <a:rPr lang="ko-KR" altLang="en-US" sz="2000" b="1" dirty="0"/>
              <a:t>우리 신혼여행으로 </a:t>
            </a:r>
            <a:r>
              <a:rPr lang="ko-KR" altLang="en-US" sz="2000" b="1" dirty="0">
                <a:solidFill>
                  <a:srgbClr val="FF0000"/>
                </a:solidFill>
              </a:rPr>
              <a:t>감</a:t>
            </a:r>
            <a:r>
              <a:rPr lang="ko-KR" altLang="en-US" sz="2000" b="1" dirty="0"/>
              <a:t>에 갈래요</a:t>
            </a:r>
            <a:r>
              <a:rPr lang="en-US" altLang="ko-KR" sz="2000" b="1" dirty="0"/>
              <a:t>?</a:t>
            </a:r>
            <a:endParaRPr kumimoji="1" lang="ko-KR" altLang="en-US" sz="2000" b="1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27F5F0-5643-0349-AB30-43B216C0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85" y="3852472"/>
            <a:ext cx="5127027" cy="19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8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8072</TotalTime>
  <Words>1332</Words>
  <Application>Microsoft Macintosh PowerPoint</Application>
  <PresentationFormat>와이드스크린</PresentationFormat>
  <Paragraphs>482</Paragraphs>
  <Slides>40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Cambria Math</vt:lpstr>
      <vt:lpstr>Office 테마</vt:lpstr>
      <vt:lpstr>딥러닝을 이용한 문맥 의존 철자 오류 교정</vt:lpstr>
      <vt:lpstr>차  례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서  론</vt:lpstr>
      <vt:lpstr>전체 모델 구성도</vt:lpstr>
      <vt:lpstr>본  론</vt:lpstr>
      <vt:lpstr>본  론</vt:lpstr>
      <vt:lpstr>본  론</vt:lpstr>
      <vt:lpstr>본  론</vt:lpstr>
      <vt:lpstr>본  론</vt:lpstr>
      <vt:lpstr>시연 영상</vt:lpstr>
      <vt:lpstr>실험 환경</vt:lpstr>
      <vt:lpstr>실험 환경</vt:lpstr>
      <vt:lpstr>실험 환경</vt:lpstr>
      <vt:lpstr>실험 및 평가</vt:lpstr>
      <vt:lpstr>실험 및 평가</vt:lpstr>
      <vt:lpstr>결  론</vt:lpstr>
      <vt:lpstr>Q &amp; 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승욱 이</dc:creator>
  <cp:lastModifiedBy>최혜원</cp:lastModifiedBy>
  <cp:revision>313</cp:revision>
  <dcterms:created xsi:type="dcterms:W3CDTF">2019-08-01T06:40:19Z</dcterms:created>
  <dcterms:modified xsi:type="dcterms:W3CDTF">2019-11-28T06:50:29Z</dcterms:modified>
</cp:coreProperties>
</file>